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Kitchen Connect — opening
Open with the customer problem, not the technology or the speed of code generation. This is an independent interview exercise using a fictional appliance-brand customer. No customer discovery has actually been conducted. The deck is a v0.1 discovery and build blueprint: the app has not yet been implemented, the interface illustrations are not screenshots, and no tests or deployments are claimed. The planned delivery package is a live web demonstration, GitHub source and verification evidence. The customer-facing story is slides 1–14; delivery workflow and references are in the appendix.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customer brief
Ask the customer which decision this exercise should support: investing in a connected-cooking experience, selecting a partner, or validating a particular integration. Establish a baseline before discussing uplift. Fresco describes KitchenOS as a cooking platform, its AI Cooking Companion as an experience joining recipes, appliances and guidance, and modular SDK/API/cloud integration options. We are not reproducing that platform or claiming a working Fresco connector. The pantry-and-grocery journey is our hypothetical extension, not a verified Fresco grocery-ordering feature. Sources: [1], [2],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practical discovery conversation
Begin by asking the customer to describe a recent example rather than a wish list. Ask who experiences the problem, how often it occurs, the workaround and the consequence. Map the consumer journey from choosing a meal through cooking and support. Invite the product sponsor, engineering/device owner, data/security representative and operations owner; establish the budget holder and procurement route separately. Ask which appliance models and firmware versions matter, what inventory source could be trusted, who owns recipe content, and whether grocery partners permit the intended use. End by reading back the problem statement, assumptions, initial exclusions and decision criteria. Record unknowns explicitly; do not invent customer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Qualification and the decision to proceed
Keep commercial qualification distinct from the technical risk register. A polished POC should not justify unlimited unpaid engineering or an open-ended customer commitment. Confirm who will use the result, what decision follows, what the customer contributes, the time-box, scope, evaluation criteria and commercial route for a pilot. Proceed when the evidence supports a bounded experiment. Conditional proceed means each missing item has an owner, due date and limited exposure; it does not mean ignore it. Hold or re-scope when there is no credible sponsor, no decision process, essential access is unavailable, or success requires unsupported or unsafe custom behavior. This is a proposed method, not an assessment of Fresco or a real prospect.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and mitigation
Use this register to guide discovery, not to imply these failures exist at Fresco or at a specific customer. Record evidence, likelihood/severity once understood, mitigation, owner and the stage at which the risk becomes a gate. External provider access is intentionally unnecessary for this independent mock POC, but a live pilot cannot pass its readiness gate without it. Validate inventory provenance and retail pack mapping; substitutions require explicit approval and cannot imply allergy safety. Real appliance behavior needs authorised device specifications, allowed commands and appropriate user confirmations. Security and operations questions require the customer's qualified owners; this deck is not a compliance assessment or a food-safety certification.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POC charter
This is the scope contract for our build. The calculations and application state transitions should work; the provider interactions should remain explicitly simulated. The independent app needs no customer data, credentials, purchase capability or hardware. It should not depend on a live language model, because the proof concerns integrations and state, not open-ended recipe generation. The first slice includes a complete happy-path journey through a simulated oven. Failure controls and hardening follow in the second slice. All current proof statements are requirements: none has passed implementation testing yet. The goal is enough evidence to decide whether a live pilot is justified, not to claim production readiness.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Integration architecture
Walk left to right. The UI triggers application operations; the domain calculates requirements and validates state; typed provider interfaces separate those operations from in-memory mock implementations. The activity panel reflects actual operations, not decorative animation. This is not a distributed system and should not be represented as network traffic. No real provider contracts or sandbox have been validated. Fresco's public technical page describes both managed and modular integration options, but it does not establish the exact API mapping for this design. A live pilot would require an authenticated server-side integration layer, credentials kept out of browser code, authorised provider schemas, retries/reconciliation and device-specific behavior. Source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Walkthrough 1 — pantry comparison
Before implementation, narrate this as the planned experience. After KC-001 has passed, replace the illustration with a real screenshot or switch to the live app. Select two servings. The canonical pantry starts with 400 g chicken, one pepper, two onions, no tortillas, seasoning, lime or sour cream, 30 ml olive oil and 150 g yogurt. The original recipe needs 300 g chicken, two peppers, one onion, four tortillas, 20 g seasoning, one lime, 60 g sour cream and 10 ml oil. That yields five shortages. Point out the partially available pepper to demonstrate quantity arithmetic. Do not claim a smart fridge discovered the inventory automatically; it is seeded and manually editable.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Walkthrough 2 — substitution and retail packs
Accept the yogurt substitution for the topping; the requirement becomes 60 g yogurt rather than sour cream. The pantry has 150 g, so one shopping line disappears. The mock prices yield €8.25 before substitution and €6.76 after. Explain that these are fictional product subtotals, not retailer quotes; delivery fees are not modelled. Each shopping line distinguishes shortfall from purchasable pack size. Change to four servings before order submission: chicken becomes short, and the 40 g seasoning requirement needs two 30 g packs. The expected subtotal is €13.74 across five ingredient lines. Return to two servings for the remaining walkthrough. These calculations are specified acceptance fixtures, not executed test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Walkthrough 3 — order lifecycle
Show that review applies to a particular plan revision. Changing servings or a substitution requires another review. Place the simulated order and show the immutable receipt and SIM-prefixed reference. Double-click protection must exist at the application/adapter boundary as well as the button, including while a request is pending. No retailer, address or payment is involved. Point out that ordering has not changed the pantry. Only the separate delivery action adds the full purchased packs, once: for the two-serving substituted plan, three peppers, eight tortillas, 30 g seasoning and three limes. The order receipt remains unchanged. To keep the POC bounded, recipe/pantry edits freeze after submission until reset.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Walkthrough 4 — connected cooking and failure
This is the key connection to an appliance-focused customer. The planned app checks device availability, mode/range compatibility and ingredient sufficiency before allowing explicit simulated cooking approval. It then advances through ready, preheating, cooking and complete via visible simulation controls. No real heating occurs; the sample program values are not food-safety guidance. Required recipe stock is consumed once when the simulated session starts. KC-001 implements the basic journey and tests offline/unsupported behavior at the domain level. KC-002 adds the interactive offline and unsupported-capability controls so the audience can watch failure recovery. The offline message should preserve the plan and direct the user to their appliance's own instructions, not invent unsafe remote-control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Verification rather than assertion
Explain the distinction between planned acceptance and a test result. The fixture arithmetic in this deck has been specified consistently, but the application has not been built or tested. Codex must produce exact commands and outcomes, file changes, browser evidence and limitations. The user and ChatGPT review the evidence before the next slice. A missing browser runtime or failed check is NOT RUN or FAIL, not a pass. The first slice includes desktop and mobile journeys, with a reset and all-stocked branch. The second slice adds failure controls, accessibility and multi-browser hardening. Screenshots of this deck must never be presented as screenshots of the running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 to a live pilot
Separate three decisions: has the POC met its charter; is the customer ready for a live pilot; and is there evidence for a wider rollout? A live pilot needs a sponsor, resources, access, device coverage, security/safety ownership and clear support responsibilities. Suggested measures to agree with the customer include completed guided sessions per eligible participant, repeat use over a defined observation period, task completion time and error/fallback rates. Define denominators, event quality and baselines before setting targets. Higher adoption or return on investment is not proven by this POC. Limit the pilot to an agreed cohort, device set, partner set, support model and stop criteria.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and handover
Ask for a decision rather than a vague positive reaction. Recap what was demonstrated, what was simulated, what remains uncertain and what a pilot must validate. Confirm whether the customer wants to proceed, proceed conditionally or stop/re-scope, then assign each next action to a person and date. In this independent interview exercise, those customer answers remain hypothetical. The app URL and GitHub repository are planned deliverables and have not been created by this deck. Once implementation is accepted and publication authorised, replace the planned handover with the real verified links. For the interview, this is where you connect the exercise to your role: translating a customer need into an honest, testable proposal.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established slice workflow
Use the existing one-at-a-time method. The user and ChatGPT agree the architecture and acceptance criteria; ChatGPT creates a self-contained downloadable slice; Codex implements only that slice, runs checks and returns a report; the user validates the browser experience and ChatGPT reviews the evidence. Codex's self-review is not independent acceptance. Where code is not available for independent inspection, state that limitation rather than claiming it was reviewed. Keep measured build telemetry, distinguishing elapsed/active execution from human approval time. A concise AGENTS.md should hold stable repository rules. OpenAI's guidance recommends clear verification commands and tests/review before accepting changes. Source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sequencing
KC-001 is deliberately more than scaffolding: it produces a working, small end-to-end happy path including the oven. It includes core invariants and unit-level negative checks, not every failure-control UI. KC-002 is scoped after inspecting the accepted first implementation, rather than guessing all file-level changes now. KC-003 handles release only after explicit authority and verified repository/hosting access. Target architecture remains a static web application with per-tab demo data, with a proposed link from Blanzy Consulting. Do not create DNS records, change existing sites, push to unknown remotes or publish private material as part of KC-001. The deck evolves with evidence, not ahead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and evidence boundaries
Primary sources only. [1] https://frescocooks.com/platform/kitchenos ; [2] https://frescocooks.com/solutions/technical-and-security ; [3] https://frescocooks.com/platform/ai-cooking-companion ; [4] https://developers.openai.com/codex/learn/best-practices/ (currently redirects to https://learn.chatgpt.com/guides/best-practices). Checked 23 September 2026. Fresco statements are attributed as public product descriptions, not independently established performance claims. We do not reproduce engagement/ROI statistics. Everything else is our proposed method, fictional scenario, explicit build requirement or illustrative workflow. No Fresco sandbox, grocery partner contract or device capability contract has been obtained. Replace illustrations with implementation evidence only after validation.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frescocooks.com/platform/kitchenos" TargetMode="External"/><Relationship Id="rId2" Type="http://schemas.openxmlformats.org/officeDocument/2006/relationships/hyperlink" Target="https://frescocooks.com/solutions/technical-and-security" TargetMode="External"/><Relationship Id="rId3" Type="http://schemas.openxmlformats.org/officeDocument/2006/relationships/hyperlink" Target="https://frescocooks.com/platform/ai-cooking-companion" TargetMode="External"/><Relationship Id="rId4" Type="http://schemas.openxmlformats.org/officeDocument/2006/relationships/hyperlink" Target="https://developers.openai.com/codex/learn/best-practices/" TargetMode="External"/><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CF58B"/>
        </a:solidFill>
      </p:bgPr>
    </p:bg>
    <p:spTree>
      <p:nvGrpSpPr>
        <p:cNvPr id="1" name=""/>
        <p:cNvGrpSpPr/>
        <p:nvPr/>
      </p:nvGrpSpPr>
      <p:grpSpPr>
        <a:xfrm>
          <a:off x="0" y="0"/>
          <a:ext cx="0" cy="0"/>
          <a:chOff x="0" y="0"/>
          <a:chExt cx="0" cy="0"/>
        </a:xfrm>
      </p:grpSpPr>
      <p:sp>
        <p:nvSpPr>
          <p:cNvPr id="29" name="Fresh palette: title underline"/>
          <p:cNvSpPr/>
          <p:nvPr/>
        </p:nvSpPr>
        <p:spPr>
          <a:xfrm>
            <a:off x="1993392" y="3172968"/>
            <a:ext cx="502920" cy="59436"/>
          </a:xfrm>
          <a:prstGeom prst="rect">
            <a:avLst/>
          </a:prstGeom>
          <a:solidFill>
            <a:srgbClr val="F78470"/>
          </a:solidFill>
          <a:ln>
            <a:noFill/>
          </a:ln>
        </p:spPr>
      </p:sp>
      <p:sp>
        <p:nvSpPr>
          <p:cNvPr id="28" name="Fresh palette: title underline"/>
          <p:cNvSpPr/>
          <p:nvPr/>
        </p:nvSpPr>
        <p:spPr>
          <a:xfrm>
            <a:off x="1444752" y="3172968"/>
            <a:ext cx="502920" cy="59436"/>
          </a:xfrm>
          <a:prstGeom prst="rect">
            <a:avLst/>
          </a:prstGeom>
          <a:solidFill>
            <a:srgbClr val="F9D85B"/>
          </a:solidFill>
          <a:ln>
            <a:noFill/>
          </a:ln>
        </p:spPr>
      </p:sp>
      <p:sp>
        <p:nvSpPr>
          <p:cNvPr id="27" name="Fresh palette: title underline"/>
          <p:cNvSpPr/>
          <p:nvPr/>
        </p:nvSpPr>
        <p:spPr>
          <a:xfrm>
            <a:off x="621792" y="3172968"/>
            <a:ext cx="777240" cy="59436"/>
          </a:xfrm>
          <a:prstGeom prst="rect">
            <a:avLst/>
          </a:prstGeom>
          <a:solidFill>
            <a:srgbClr val="087F5B"/>
          </a:solidFill>
          <a:ln>
            <a:noFill/>
          </a:ln>
        </p:spPr>
      </p:sp>
      <p:sp>
        <p:nvSpPr>
          <p:cNvPr id="24" name="Fresh palette: top colour ribbon"/>
          <p:cNvSpPr/>
          <p:nvPr/>
        </p:nvSpPr>
        <p:spPr>
          <a:xfrm>
            <a:off x="9692640" y="0"/>
            <a:ext cx="2499360" cy="64008"/>
          </a:xfrm>
          <a:prstGeom prst="rect">
            <a:avLst/>
          </a:prstGeom>
          <a:solidFill>
            <a:srgbClr val="F78470"/>
          </a:solidFill>
          <a:ln>
            <a:noFill/>
          </a:ln>
        </p:spPr>
      </p:sp>
      <p:sp>
        <p:nvSpPr>
          <p:cNvPr id="23" name="Fresh palette: top colour ribbon"/>
          <p:cNvSpPr/>
          <p:nvPr/>
        </p:nvSpPr>
        <p:spPr>
          <a:xfrm>
            <a:off x="6858000" y="0"/>
            <a:ext cx="2834640" cy="64008"/>
          </a:xfrm>
          <a:prstGeom prst="rect">
            <a:avLst/>
          </a:prstGeom>
          <a:solidFill>
            <a:srgbClr val="F9D85B"/>
          </a:solidFill>
          <a:ln>
            <a:noFill/>
          </a:ln>
        </p:spPr>
      </p:sp>
      <p:sp>
        <p:nvSpPr>
          <p:cNvPr id="22"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173F30"/>
                </a:solidFill>
                <a:latin typeface="Arial" pitchFamily="34" charset="0"/>
                <a:ea typeface="Arial" pitchFamily="34" charset="-122"/>
                <a:cs typeface="Arial" pitchFamily="34" charset="-120"/>
              </a:rPr>
              <a:t>INDEPENDENT INTERVIEW PROOF OF CONCEPT</a:t>
            </a:r>
            <a:endParaRPr lang="en-US" sz="1000" dirty="0"/>
          </a:p>
        </p:txBody>
      </p:sp>
      <p:sp>
        <p:nvSpPr>
          <p:cNvPr id="3" name="Shape 1"/>
          <p:cNvSpPr/>
          <p:nvPr/>
        </p:nvSpPr>
        <p:spPr>
          <a:xfrm>
            <a:off x="530352" y="6455664"/>
            <a:ext cx="11137392" cy="0"/>
          </a:xfrm>
          <a:prstGeom prst="line">
            <a:avLst/>
          </a:prstGeom>
          <a:noFill/>
          <a:ln w="7620">
            <a:solidFill>
              <a:srgbClr val="AAC46D"/>
            </a:solidFill>
            <a:prstDash val="solid"/>
          </a:ln>
        </p:spPr>
      </p:sp>
      <p:sp>
        <p:nvSpPr>
          <p:cNvPr id="4" name="Text 2"/>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5" name="Text 3"/>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6" name="Text 4"/>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173F30"/>
                </a:solidFill>
                <a:latin typeface="Arial" pitchFamily="34" charset="0"/>
                <a:ea typeface="Arial" pitchFamily="34" charset="-122"/>
                <a:cs typeface="Arial" pitchFamily="34" charset="-120"/>
              </a:rPr>
              <a:t>01</a:t>
            </a:r>
            <a:endParaRPr lang="en-US" sz="1200" dirty="0"/>
          </a:p>
        </p:txBody>
      </p:sp>
      <p:sp>
        <p:nvSpPr>
          <p:cNvPr id="7" name="Text 5"/>
          <p:cNvSpPr/>
          <p:nvPr/>
        </p:nvSpPr>
        <p:spPr>
          <a:xfrm>
            <a:off x="566928" y="1234440"/>
            <a:ext cx="6583680" cy="1828800"/>
          </a:xfrm>
          <a:prstGeom prst="rect">
            <a:avLst/>
          </a:prstGeom>
          <a:noFill/>
          <a:ln/>
        </p:spPr>
        <p:txBody>
          <a:bodyPr wrap="square" lIns="0" tIns="0" rIns="0" bIns="0" rtlCol="0" anchor="t"/>
          <a:lstStyle/>
          <a:p>
            <a:pPr indent="0" marL="0">
              <a:buNone/>
            </a:pPr>
            <a:r>
              <a:rPr lang="en-US" sz="5800" b="1" dirty="0">
                <a:solidFill>
                  <a:srgbClr val="173F30"/>
                </a:solidFill>
                <a:latin typeface="Arial" pitchFamily="34" charset="0"/>
                <a:ea typeface="Arial" pitchFamily="34" charset="-122"/>
                <a:cs typeface="Arial" pitchFamily="34" charset="-120"/>
              </a:rPr>
              <a:t>Kitchen</a:t>
            </a:r>
            <a:endParaRPr lang="en-US" sz="5800" dirty="0"/>
          </a:p>
          <a:p>
            <a:pPr indent="0" marL="0">
              <a:buNone/>
            </a:pPr>
            <a:r>
              <a:rPr lang="en-US" sz="5800" b="1" dirty="0">
                <a:solidFill>
                  <a:srgbClr val="0B6E46"/>
                </a:solidFill>
                <a:latin typeface="Arial" pitchFamily="34" charset="0"/>
                <a:ea typeface="Arial" pitchFamily="34" charset="-122"/>
                <a:cs typeface="Arial" pitchFamily="34" charset="-120"/>
              </a:rPr>
              <a:t>Connect</a:t>
            </a:r>
            <a:endParaRPr lang="en-US" sz="5800" dirty="0"/>
          </a:p>
        </p:txBody>
      </p:sp>
      <p:sp>
        <p:nvSpPr>
          <p:cNvPr id="8" name="Text 6"/>
          <p:cNvSpPr/>
          <p:nvPr/>
        </p:nvSpPr>
        <p:spPr>
          <a:xfrm>
            <a:off x="603504" y="3410712"/>
            <a:ext cx="6400800" cy="932688"/>
          </a:xfrm>
          <a:prstGeom prst="rect">
            <a:avLst/>
          </a:prstGeom>
          <a:noFill/>
          <a:ln/>
        </p:spPr>
        <p:txBody>
          <a:bodyPr wrap="square" lIns="0" tIns="0" rIns="0" bIns="0" rtlCol="0" anchor="t"/>
          <a:lstStyle/>
          <a:p>
            <a:pPr indent="0" marL="0">
              <a:buNone/>
            </a:pPr>
            <a:r>
              <a:rPr lang="en-US" sz="2700" dirty="0">
                <a:solidFill>
                  <a:srgbClr val="173F30"/>
                </a:solidFill>
                <a:latin typeface="Arial" pitchFamily="34" charset="0"/>
                <a:ea typeface="Arial" pitchFamily="34" charset="-122"/>
                <a:cs typeface="Arial" pitchFamily="34" charset="-120"/>
              </a:rPr>
              <a:t>From customer discovery</a:t>
            </a:r>
            <a:endParaRPr lang="en-US" sz="2700" dirty="0"/>
          </a:p>
          <a:p>
            <a:pPr indent="0" marL="0">
              <a:buNone/>
            </a:pPr>
            <a:r>
              <a:rPr lang="en-US" sz="2700" dirty="0">
                <a:solidFill>
                  <a:srgbClr val="173F30"/>
                </a:solidFill>
                <a:latin typeface="Arial" pitchFamily="34" charset="0"/>
                <a:ea typeface="Arial" pitchFamily="34" charset="-122"/>
                <a:cs typeface="Arial" pitchFamily="34" charset="-120"/>
              </a:rPr>
              <a:t>to connected cooking</a:t>
            </a:r>
            <a:endParaRPr lang="en-US" sz="2700" dirty="0"/>
          </a:p>
        </p:txBody>
      </p:sp>
      <p:sp>
        <p:nvSpPr>
          <p:cNvPr id="9" name="Text 7"/>
          <p:cNvSpPr/>
          <p:nvPr/>
        </p:nvSpPr>
        <p:spPr>
          <a:xfrm>
            <a:off x="621792" y="4791456"/>
            <a:ext cx="6355080" cy="786384"/>
          </a:xfrm>
          <a:prstGeom prst="rect">
            <a:avLst/>
          </a:prstGeom>
          <a:noFill/>
          <a:ln/>
        </p:spPr>
        <p:txBody>
          <a:bodyPr wrap="square" lIns="0" tIns="0" rIns="0" bIns="0" rtlCol="0" anchor="t"/>
          <a:lstStyle/>
          <a:p>
            <a:pPr indent="0" marL="0">
              <a:buNone/>
            </a:pPr>
            <a:r>
              <a:rPr lang="en-US" sz="1800" dirty="0">
                <a:solidFill>
                  <a:srgbClr val="425C50"/>
                </a:solidFill>
                <a:latin typeface="Arial" pitchFamily="34" charset="0"/>
                <a:ea typeface="Arial" pitchFamily="34" charset="-122"/>
                <a:cs typeface="Arial" pitchFamily="34" charset="-120"/>
              </a:rPr>
              <a:t>A customer-led approach to qualification, risk,</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integration design and a demonstrable outcome.</a:t>
            </a:r>
            <a:endParaRPr lang="en-US" sz="1800" dirty="0"/>
          </a:p>
        </p:txBody>
      </p:sp>
      <p:sp>
        <p:nvSpPr>
          <p:cNvPr id="10" name="Shape 8"/>
          <p:cNvSpPr/>
          <p:nvPr/>
        </p:nvSpPr>
        <p:spPr>
          <a:xfrm>
            <a:off x="8412480" y="1344168"/>
            <a:ext cx="3227832" cy="4471416"/>
          </a:xfrm>
          <a:prstGeom prst="rect">
            <a:avLst/>
          </a:prstGeom>
          <a:solidFill>
            <a:srgbClr val="BDECCF"/>
          </a:solidFill>
          <a:ln w="10160">
            <a:solidFill>
              <a:srgbClr val="BDECCF"/>
            </a:solidFill>
            <a:prstDash val="solid"/>
          </a:ln>
        </p:spPr>
      </p:sp>
      <p:sp>
        <p:nvSpPr>
          <p:cNvPr id="26" name="Fresh palette: demonstration panel"/>
          <p:cNvSpPr/>
          <p:nvPr/>
        </p:nvSpPr>
        <p:spPr>
          <a:xfrm>
            <a:off x="8412480" y="4242816"/>
            <a:ext cx="3227832" cy="1572768"/>
          </a:xfrm>
          <a:prstGeom prst="rect">
            <a:avLst/>
          </a:prstGeom>
          <a:solidFill>
            <a:srgbClr val="F78470"/>
          </a:solidFill>
          <a:ln>
            <a:noFill/>
          </a:ln>
        </p:spPr>
      </p:sp>
      <p:sp>
        <p:nvSpPr>
          <p:cNvPr id="25" name="Fresh palette: de-risk panel"/>
          <p:cNvSpPr/>
          <p:nvPr/>
        </p:nvSpPr>
        <p:spPr>
          <a:xfrm>
            <a:off x="8412480" y="2852928"/>
            <a:ext cx="3227832" cy="1389888"/>
          </a:xfrm>
          <a:prstGeom prst="rect">
            <a:avLst/>
          </a:prstGeom>
          <a:solidFill>
            <a:srgbClr val="F9D85B"/>
          </a:solidFill>
          <a:ln>
            <a:noFill/>
          </a:ln>
        </p:spPr>
      </p:sp>
      <p:sp>
        <p:nvSpPr>
          <p:cNvPr id="11" name="Text 9"/>
          <p:cNvSpPr/>
          <p:nvPr/>
        </p:nvSpPr>
        <p:spPr>
          <a:xfrm>
            <a:off x="8659368" y="1627632"/>
            <a:ext cx="502920" cy="365760"/>
          </a:xfrm>
          <a:prstGeom prst="rect">
            <a:avLst/>
          </a:prstGeom>
          <a:noFill/>
          <a:ln/>
        </p:spPr>
        <p:txBody>
          <a:bodyPr wrap="square" lIns="0" tIns="0" rIns="0" bIns="0" rtlCol="0" anchor="t"/>
          <a:lstStyle/>
          <a:p>
            <a:pPr indent="0" marL="0">
              <a:buNone/>
            </a:pPr>
            <a:r>
              <a:rPr lang="en-US" sz="2700" b="1" dirty="0">
                <a:solidFill>
                  <a:srgbClr val="0B6E46"/>
                </a:solidFill>
                <a:latin typeface="Arial" pitchFamily="34" charset="0"/>
                <a:ea typeface="Arial" pitchFamily="34" charset="-122"/>
                <a:cs typeface="Arial" pitchFamily="34" charset="-120"/>
              </a:rPr>
              <a:t>01</a:t>
            </a:r>
            <a:endParaRPr lang="en-US" sz="2700" dirty="0"/>
          </a:p>
        </p:txBody>
      </p:sp>
      <p:sp>
        <p:nvSpPr>
          <p:cNvPr id="12" name="Text 10"/>
          <p:cNvSpPr/>
          <p:nvPr/>
        </p:nvSpPr>
        <p:spPr>
          <a:xfrm>
            <a:off x="9299448" y="1655064"/>
            <a:ext cx="2103120" cy="219456"/>
          </a:xfrm>
          <a:prstGeom prst="rect">
            <a:avLst/>
          </a:prstGeom>
          <a:noFill/>
          <a:ln/>
        </p:spPr>
        <p:txBody>
          <a:bodyPr wrap="square" lIns="0" tIns="0" rIns="0" bIns="0" rtlCol="0" anchor="t"/>
          <a:lstStyle/>
          <a:p>
            <a:pPr indent="0" marL="0">
              <a:buNone/>
            </a:pPr>
            <a:r>
              <a:rPr lang="en-US" sz="1200" b="1" spc="100" kern="0" dirty="0">
                <a:solidFill>
                  <a:srgbClr val="173F30"/>
                </a:solidFill>
                <a:latin typeface="Arial" pitchFamily="34" charset="0"/>
                <a:ea typeface="Arial" pitchFamily="34" charset="-122"/>
                <a:cs typeface="Arial" pitchFamily="34" charset="-120"/>
              </a:rPr>
              <a:t>DISCOVER</a:t>
            </a:r>
            <a:endParaRPr lang="en-US" sz="1200" dirty="0"/>
          </a:p>
        </p:txBody>
      </p:sp>
      <p:sp>
        <p:nvSpPr>
          <p:cNvPr id="13" name="Text 11"/>
          <p:cNvSpPr/>
          <p:nvPr/>
        </p:nvSpPr>
        <p:spPr>
          <a:xfrm>
            <a:off x="8677656" y="2194560"/>
            <a:ext cx="2688336" cy="384048"/>
          </a:xfrm>
          <a:prstGeom prst="rect">
            <a:avLst/>
          </a:prstGeom>
          <a:noFill/>
          <a:ln/>
        </p:spPr>
        <p:txBody>
          <a:bodyPr wrap="square" lIns="0" tIns="0" rIns="0" bIns="0" rtlCol="0" anchor="t"/>
          <a:lstStyle/>
          <a:p>
            <a:pPr indent="0" marL="0">
              <a:buNone/>
            </a:pPr>
            <a:r>
              <a:rPr lang="en-US" sz="1500" dirty="0">
                <a:solidFill>
                  <a:srgbClr val="173F30"/>
                </a:solidFill>
                <a:latin typeface="Arial" pitchFamily="34" charset="0"/>
                <a:ea typeface="Arial" pitchFamily="34" charset="-122"/>
                <a:cs typeface="Arial" pitchFamily="34" charset="-120"/>
              </a:rPr>
              <a:t>Understand the need</a:t>
            </a:r>
            <a:endParaRPr lang="en-US" sz="1500" dirty="0"/>
          </a:p>
        </p:txBody>
      </p:sp>
      <p:sp>
        <p:nvSpPr>
          <p:cNvPr id="14" name="Shape 12"/>
          <p:cNvSpPr/>
          <p:nvPr/>
        </p:nvSpPr>
        <p:spPr>
          <a:xfrm>
            <a:off x="8668512" y="2743200"/>
            <a:ext cx="2706624" cy="0"/>
          </a:xfrm>
          <a:prstGeom prst="line">
            <a:avLst/>
          </a:prstGeom>
          <a:noFill/>
          <a:ln w="7620">
            <a:noFill/>
            <a:prstDash val="solid"/>
          </a:ln>
        </p:spPr>
      </p:sp>
      <p:sp>
        <p:nvSpPr>
          <p:cNvPr id="15" name="Text 13"/>
          <p:cNvSpPr/>
          <p:nvPr/>
        </p:nvSpPr>
        <p:spPr>
          <a:xfrm>
            <a:off x="8659368" y="3017520"/>
            <a:ext cx="502920" cy="365760"/>
          </a:xfrm>
          <a:prstGeom prst="rect">
            <a:avLst/>
          </a:prstGeom>
          <a:noFill/>
          <a:ln/>
        </p:spPr>
        <p:txBody>
          <a:bodyPr wrap="square" lIns="0" tIns="0" rIns="0" bIns="0" rtlCol="0" anchor="t"/>
          <a:lstStyle/>
          <a:p>
            <a:pPr indent="0" marL="0">
              <a:buNone/>
            </a:pPr>
            <a:r>
              <a:rPr lang="en-US" sz="2700" b="1" dirty="0">
                <a:solidFill>
                  <a:srgbClr val="795309"/>
                </a:solidFill>
                <a:latin typeface="Arial" pitchFamily="34" charset="0"/>
                <a:ea typeface="Arial" pitchFamily="34" charset="-122"/>
                <a:cs typeface="Arial" pitchFamily="34" charset="-120"/>
              </a:rPr>
              <a:t>02</a:t>
            </a:r>
            <a:endParaRPr lang="en-US" sz="2700" dirty="0"/>
          </a:p>
        </p:txBody>
      </p:sp>
      <p:sp>
        <p:nvSpPr>
          <p:cNvPr id="16" name="Text 14"/>
          <p:cNvSpPr/>
          <p:nvPr/>
        </p:nvSpPr>
        <p:spPr>
          <a:xfrm>
            <a:off x="9299448" y="3044952"/>
            <a:ext cx="2103120" cy="219456"/>
          </a:xfrm>
          <a:prstGeom prst="rect">
            <a:avLst/>
          </a:prstGeom>
          <a:noFill/>
          <a:ln/>
        </p:spPr>
        <p:txBody>
          <a:bodyPr wrap="square" lIns="0" tIns="0" rIns="0" bIns="0" rtlCol="0" anchor="t"/>
          <a:lstStyle/>
          <a:p>
            <a:pPr indent="0" marL="0">
              <a:buNone/>
            </a:pPr>
            <a:r>
              <a:rPr lang="en-US" sz="1200" b="1" spc="100" kern="0" dirty="0">
                <a:solidFill>
                  <a:srgbClr val="173F30"/>
                </a:solidFill>
                <a:latin typeface="Arial" pitchFamily="34" charset="0"/>
                <a:ea typeface="Arial" pitchFamily="34" charset="-122"/>
                <a:cs typeface="Arial" pitchFamily="34" charset="-120"/>
              </a:rPr>
              <a:t>DE-RISK</a:t>
            </a:r>
            <a:endParaRPr lang="en-US" sz="1200" dirty="0"/>
          </a:p>
        </p:txBody>
      </p:sp>
      <p:sp>
        <p:nvSpPr>
          <p:cNvPr id="17" name="Text 15"/>
          <p:cNvSpPr/>
          <p:nvPr/>
        </p:nvSpPr>
        <p:spPr>
          <a:xfrm>
            <a:off x="8677656" y="3584448"/>
            <a:ext cx="2688336" cy="384048"/>
          </a:xfrm>
          <a:prstGeom prst="rect">
            <a:avLst/>
          </a:prstGeom>
          <a:noFill/>
          <a:ln/>
        </p:spPr>
        <p:txBody>
          <a:bodyPr wrap="square" lIns="0" tIns="0" rIns="0" bIns="0" rtlCol="0" anchor="t"/>
          <a:lstStyle/>
          <a:p>
            <a:pPr indent="0" marL="0">
              <a:buNone/>
            </a:pPr>
            <a:r>
              <a:rPr lang="en-US" sz="1500" dirty="0">
                <a:solidFill>
                  <a:srgbClr val="173F30"/>
                </a:solidFill>
                <a:latin typeface="Arial" pitchFamily="34" charset="0"/>
                <a:ea typeface="Arial" pitchFamily="34" charset="-122"/>
                <a:cs typeface="Arial" pitchFamily="34" charset="-120"/>
              </a:rPr>
              <a:t>Decide what to prove</a:t>
            </a:r>
            <a:endParaRPr lang="en-US" sz="1500" dirty="0"/>
          </a:p>
        </p:txBody>
      </p:sp>
      <p:sp>
        <p:nvSpPr>
          <p:cNvPr id="18" name="Shape 16"/>
          <p:cNvSpPr/>
          <p:nvPr/>
        </p:nvSpPr>
        <p:spPr>
          <a:xfrm>
            <a:off x="8668512" y="4133088"/>
            <a:ext cx="2706624" cy="0"/>
          </a:xfrm>
          <a:prstGeom prst="line">
            <a:avLst/>
          </a:prstGeom>
          <a:noFill/>
          <a:ln w="7620">
            <a:noFill/>
            <a:prstDash val="solid"/>
          </a:ln>
        </p:spPr>
      </p:sp>
      <p:sp>
        <p:nvSpPr>
          <p:cNvPr id="19" name="Text 17"/>
          <p:cNvSpPr/>
          <p:nvPr/>
        </p:nvSpPr>
        <p:spPr>
          <a:xfrm>
            <a:off x="8659368" y="4407408"/>
            <a:ext cx="502920" cy="365760"/>
          </a:xfrm>
          <a:prstGeom prst="rect">
            <a:avLst/>
          </a:prstGeom>
          <a:noFill/>
          <a:ln/>
        </p:spPr>
        <p:txBody>
          <a:bodyPr wrap="square" lIns="0" tIns="0" rIns="0" bIns="0" rtlCol="0" anchor="t"/>
          <a:lstStyle/>
          <a:p>
            <a:pPr indent="0" marL="0">
              <a:buNone/>
            </a:pPr>
            <a:r>
              <a:rPr lang="en-US" sz="2700" b="1" dirty="0">
                <a:solidFill>
                  <a:srgbClr val="173F30"/>
                </a:solidFill>
                <a:latin typeface="Arial" pitchFamily="34" charset="0"/>
                <a:ea typeface="Arial" pitchFamily="34" charset="-122"/>
                <a:cs typeface="Arial" pitchFamily="34" charset="-120"/>
              </a:rPr>
              <a:t>03</a:t>
            </a:r>
            <a:endParaRPr lang="en-US" sz="2700" dirty="0"/>
          </a:p>
        </p:txBody>
      </p:sp>
      <p:sp>
        <p:nvSpPr>
          <p:cNvPr id="20" name="Text 18"/>
          <p:cNvSpPr/>
          <p:nvPr/>
        </p:nvSpPr>
        <p:spPr>
          <a:xfrm>
            <a:off x="9299448" y="4434840"/>
            <a:ext cx="2103120" cy="219456"/>
          </a:xfrm>
          <a:prstGeom prst="rect">
            <a:avLst/>
          </a:prstGeom>
          <a:noFill/>
          <a:ln/>
        </p:spPr>
        <p:txBody>
          <a:bodyPr wrap="square" lIns="0" tIns="0" rIns="0" bIns="0" rtlCol="0" anchor="t"/>
          <a:lstStyle/>
          <a:p>
            <a:pPr indent="0" marL="0">
              <a:buNone/>
            </a:pPr>
            <a:r>
              <a:rPr lang="en-US" sz="1200" b="1" spc="100" kern="0" dirty="0">
                <a:solidFill>
                  <a:srgbClr val="173F30"/>
                </a:solidFill>
                <a:latin typeface="Arial" pitchFamily="34" charset="0"/>
                <a:ea typeface="Arial" pitchFamily="34" charset="-122"/>
                <a:cs typeface="Arial" pitchFamily="34" charset="-120"/>
              </a:rPr>
              <a:t>DEMONSTRATE</a:t>
            </a:r>
            <a:endParaRPr lang="en-US" sz="1200" dirty="0"/>
          </a:p>
        </p:txBody>
      </p:sp>
      <p:sp>
        <p:nvSpPr>
          <p:cNvPr id="21" name="Text 19"/>
          <p:cNvSpPr/>
          <p:nvPr/>
        </p:nvSpPr>
        <p:spPr>
          <a:xfrm>
            <a:off x="8677656" y="4974336"/>
            <a:ext cx="2688336" cy="384048"/>
          </a:xfrm>
          <a:prstGeom prst="rect">
            <a:avLst/>
          </a:prstGeom>
          <a:noFill/>
          <a:ln/>
        </p:spPr>
        <p:txBody>
          <a:bodyPr wrap="square" lIns="0" tIns="0" rIns="0" bIns="0" rtlCol="0" anchor="t"/>
          <a:lstStyle/>
          <a:p>
            <a:pPr indent="0" marL="0">
              <a:buNone/>
            </a:pPr>
            <a:r>
              <a:rPr lang="en-US" sz="1500" dirty="0">
                <a:solidFill>
                  <a:srgbClr val="173F30"/>
                </a:solidFill>
                <a:latin typeface="Arial" pitchFamily="34" charset="0"/>
                <a:ea typeface="Arial" pitchFamily="34" charset="-122"/>
                <a:cs typeface="Arial" pitchFamily="34" charset="-120"/>
              </a:rPr>
              <a:t>Show the whole journey</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CF5"/>
        </a:solidFill>
      </p:bgPr>
    </p:bg>
    <p:spTree>
      <p:nvGrpSpPr>
        <p:cNvPr id="1" name=""/>
        <p:cNvGrpSpPr/>
        <p:nvPr/>
      </p:nvGrpSpPr>
      <p:grpSpPr>
        <a:xfrm>
          <a:off x="0" y="0"/>
          <a:ext cx="0" cy="0"/>
          <a:chOff x="0" y="0"/>
          <a:chExt cx="0" cy="0"/>
        </a:xfrm>
      </p:grpSpPr>
      <p:sp>
        <p:nvSpPr>
          <p:cNvPr id="26" name="Fresh palette: top colour ribbon"/>
          <p:cNvSpPr/>
          <p:nvPr/>
        </p:nvSpPr>
        <p:spPr>
          <a:xfrm>
            <a:off x="9692640" y="0"/>
            <a:ext cx="2499360" cy="64008"/>
          </a:xfrm>
          <a:prstGeom prst="rect">
            <a:avLst/>
          </a:prstGeom>
          <a:solidFill>
            <a:srgbClr val="F78470"/>
          </a:solidFill>
          <a:ln>
            <a:noFill/>
          </a:ln>
        </p:spPr>
      </p:sp>
      <p:sp>
        <p:nvSpPr>
          <p:cNvPr id="25" name="Fresh palette: top colour ribbon"/>
          <p:cNvSpPr/>
          <p:nvPr/>
        </p:nvSpPr>
        <p:spPr>
          <a:xfrm>
            <a:off x="6858000" y="0"/>
            <a:ext cx="2834640" cy="64008"/>
          </a:xfrm>
          <a:prstGeom prst="rect">
            <a:avLst/>
          </a:prstGeom>
          <a:solidFill>
            <a:srgbClr val="F9D85B"/>
          </a:solidFill>
          <a:ln>
            <a:noFill/>
          </a:ln>
        </p:spPr>
      </p:sp>
      <p:sp>
        <p:nvSpPr>
          <p:cNvPr id="24"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01 / FRAME THE OPPORTUNITY</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Start with a customer decision—not a feature list.</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Hypothetical brief: an appliance brand wants a useful reason for customers to return to its connected oven.</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02</a:t>
            </a:r>
            <a:endParaRPr lang="en-US" sz="1200" dirty="0"/>
          </a:p>
        </p:txBody>
      </p:sp>
      <p:sp>
        <p:nvSpPr>
          <p:cNvPr id="9" name="Shape 7"/>
          <p:cNvSpPr/>
          <p:nvPr/>
        </p:nvSpPr>
        <p:spPr>
          <a:xfrm>
            <a:off x="548640" y="2286000"/>
            <a:ext cx="11100816" cy="1024128"/>
          </a:xfrm>
          <a:prstGeom prst="rect">
            <a:avLst/>
          </a:prstGeom>
          <a:solidFill>
            <a:srgbClr val="DCF58B"/>
          </a:solidFill>
          <a:ln w="10160">
            <a:solidFill>
              <a:srgbClr val="DCF58B"/>
            </a:solidFill>
            <a:prstDash val="solid"/>
          </a:ln>
        </p:spPr>
      </p:sp>
      <p:sp>
        <p:nvSpPr>
          <p:cNvPr id="10" name="Text 8"/>
          <p:cNvSpPr/>
          <p:nvPr/>
        </p:nvSpPr>
        <p:spPr>
          <a:xfrm>
            <a:off x="795528" y="2505456"/>
            <a:ext cx="10607040" cy="640080"/>
          </a:xfrm>
          <a:prstGeom prst="rect">
            <a:avLst/>
          </a:prstGeom>
          <a:noFill/>
          <a:ln/>
        </p:spPr>
        <p:txBody>
          <a:bodyPr wrap="square" lIns="0" tIns="0" rIns="0" bIns="0" rtlCol="0" anchor="t"/>
          <a:lstStyle/>
          <a:p>
            <a:pPr indent="0" marL="0">
              <a:buNone/>
            </a:pPr>
            <a:r>
              <a:rPr lang="en-US" sz="2400" b="1" dirty="0">
                <a:solidFill>
                  <a:srgbClr val="173F30"/>
                </a:solidFill>
                <a:latin typeface="Arial" pitchFamily="34" charset="0"/>
                <a:ea typeface="Arial" pitchFamily="34" charset="-122"/>
                <a:cs typeface="Arial" pitchFamily="34" charset="-120"/>
              </a:rPr>
              <a:t>“Turn a dinner idea into a prepared cooking session—</a:t>
            </a:r>
            <a:endParaRPr lang="en-US" sz="2400" dirty="0"/>
          </a:p>
          <a:p>
            <a:pPr indent="0" marL="0">
              <a:buNone/>
            </a:pPr>
            <a:r>
              <a:rPr lang="en-US" sz="2400" b="1" dirty="0">
                <a:solidFill>
                  <a:srgbClr val="173F30"/>
                </a:solidFill>
                <a:latin typeface="Arial" pitchFamily="34" charset="0"/>
                <a:ea typeface="Arial" pitchFamily="34" charset="-122"/>
                <a:cs typeface="Arial" pitchFamily="34" charset="-120"/>
              </a:rPr>
              <a:t>using the pantry and filling the gaps.”</a:t>
            </a:r>
            <a:endParaRPr lang="en-US" sz="2400" dirty="0"/>
          </a:p>
        </p:txBody>
      </p:sp>
      <p:sp>
        <p:nvSpPr>
          <p:cNvPr id="11" name="Shape 9"/>
          <p:cNvSpPr/>
          <p:nvPr/>
        </p:nvSpPr>
        <p:spPr>
          <a:xfrm>
            <a:off x="548640" y="3584448"/>
            <a:ext cx="3566160" cy="2084832"/>
          </a:xfrm>
          <a:prstGeom prst="rect">
            <a:avLst/>
          </a:prstGeom>
          <a:solidFill>
            <a:srgbClr val="DCF5E7"/>
          </a:solidFill>
          <a:ln w="10160">
            <a:solidFill>
              <a:srgbClr val="DCF5E7"/>
            </a:solidFill>
            <a:prstDash val="solid"/>
          </a:ln>
        </p:spPr>
      </p:sp>
      <p:sp>
        <p:nvSpPr>
          <p:cNvPr id="27" name="Fresh palette: card accent"/>
          <p:cNvSpPr/>
          <p:nvPr/>
        </p:nvSpPr>
        <p:spPr>
          <a:xfrm>
            <a:off x="548640" y="3584448"/>
            <a:ext cx="3566160" cy="50292"/>
          </a:xfrm>
          <a:prstGeom prst="rect">
            <a:avLst/>
          </a:prstGeom>
          <a:solidFill>
            <a:srgbClr val="087F5B"/>
          </a:solidFill>
          <a:ln>
            <a:noFill/>
          </a:ln>
        </p:spPr>
      </p:sp>
      <p:sp>
        <p:nvSpPr>
          <p:cNvPr id="12" name="Text 10"/>
          <p:cNvSpPr/>
          <p:nvPr/>
        </p:nvSpPr>
        <p:spPr>
          <a:xfrm>
            <a:off x="758952" y="3794760"/>
            <a:ext cx="3145536" cy="228600"/>
          </a:xfrm>
          <a:prstGeom prst="rect">
            <a:avLst/>
          </a:prstGeom>
          <a:noFill/>
          <a:ln/>
        </p:spPr>
        <p:txBody>
          <a:bodyPr wrap="square" lIns="0" tIns="0" rIns="0" bIns="0" rtlCol="0" anchor="t"/>
          <a:lstStyle/>
          <a:p>
            <a:pPr indent="0" marL="0">
              <a:buNone/>
            </a:pPr>
            <a:r>
              <a:rPr lang="en-US" sz="1000" b="1" spc="100" kern="0" dirty="0">
                <a:solidFill>
                  <a:srgbClr val="0B6E46"/>
                </a:solidFill>
                <a:latin typeface="Arial" pitchFamily="34" charset="0"/>
                <a:ea typeface="Arial" pitchFamily="34" charset="-122"/>
                <a:cs typeface="Arial" pitchFamily="34" charset="-120"/>
              </a:rPr>
              <a:t>CONSUMER</a:t>
            </a:r>
            <a:endParaRPr lang="en-US" sz="1000" dirty="0"/>
          </a:p>
        </p:txBody>
      </p:sp>
      <p:sp>
        <p:nvSpPr>
          <p:cNvPr id="13" name="Text 11"/>
          <p:cNvSpPr/>
          <p:nvPr/>
        </p:nvSpPr>
        <p:spPr>
          <a:xfrm>
            <a:off x="758952" y="4233672"/>
            <a:ext cx="3145536" cy="685800"/>
          </a:xfrm>
          <a:prstGeom prst="rect">
            <a:avLst/>
          </a:prstGeom>
          <a:noFill/>
          <a:ln/>
        </p:spPr>
        <p:txBody>
          <a:bodyPr wrap="square" lIns="0" tIns="0" rIns="0" bIns="0" rtlCol="0" anchor="t"/>
          <a:lstStyle/>
          <a:p>
            <a:pPr indent="0" marL="0">
              <a:buNone/>
            </a:pPr>
            <a:r>
              <a:rPr lang="en-US" sz="2100" b="1" dirty="0">
                <a:solidFill>
                  <a:srgbClr val="173F30"/>
                </a:solidFill>
                <a:latin typeface="Arial" pitchFamily="34" charset="0"/>
                <a:ea typeface="Arial" pitchFamily="34" charset="-122"/>
                <a:cs typeface="Arial" pitchFamily="34" charset="-120"/>
              </a:rPr>
              <a:t>Less planning friction</a:t>
            </a:r>
            <a:endParaRPr lang="en-US" sz="2100" dirty="0"/>
          </a:p>
        </p:txBody>
      </p:sp>
      <p:sp>
        <p:nvSpPr>
          <p:cNvPr id="14" name="Text 12"/>
          <p:cNvSpPr/>
          <p:nvPr/>
        </p:nvSpPr>
        <p:spPr>
          <a:xfrm>
            <a:off x="758952" y="5065776"/>
            <a:ext cx="3145536" cy="466344"/>
          </a:xfrm>
          <a:prstGeom prst="rect">
            <a:avLst/>
          </a:prstGeom>
          <a:noFill/>
          <a:ln/>
        </p:spPr>
        <p:txBody>
          <a:bodyPr wrap="square" lIns="0" tIns="0" rIns="0" bIns="0" rtlCol="0" anchor="t"/>
          <a:lstStyle/>
          <a:p>
            <a:pPr indent="0" marL="0">
              <a:buNone/>
            </a:pPr>
            <a:r>
              <a:rPr lang="en-US" sz="1600" dirty="0">
                <a:solidFill>
                  <a:srgbClr val="425C50"/>
                </a:solidFill>
                <a:latin typeface="Arial" pitchFamily="34" charset="0"/>
                <a:ea typeface="Arial" pitchFamily="34" charset="-122"/>
                <a:cs typeface="Arial" pitchFamily="34" charset="-120"/>
              </a:rPr>
              <a:t>Use what is available; understand what is missing.</a:t>
            </a:r>
            <a:endParaRPr lang="en-US" sz="1600" dirty="0"/>
          </a:p>
        </p:txBody>
      </p:sp>
      <p:sp>
        <p:nvSpPr>
          <p:cNvPr id="15" name="Shape 13"/>
          <p:cNvSpPr/>
          <p:nvPr/>
        </p:nvSpPr>
        <p:spPr>
          <a:xfrm>
            <a:off x="4315968" y="3584448"/>
            <a:ext cx="3566160" cy="2084832"/>
          </a:xfrm>
          <a:prstGeom prst="rect">
            <a:avLst/>
          </a:prstGeom>
          <a:solidFill>
            <a:srgbClr val="FFF0AD"/>
          </a:solidFill>
          <a:ln w="10160">
            <a:solidFill>
              <a:srgbClr val="FFF0AD"/>
            </a:solidFill>
            <a:prstDash val="solid"/>
          </a:ln>
        </p:spPr>
      </p:sp>
      <p:sp>
        <p:nvSpPr>
          <p:cNvPr id="28" name="Fresh palette: card accent"/>
          <p:cNvSpPr/>
          <p:nvPr/>
        </p:nvSpPr>
        <p:spPr>
          <a:xfrm>
            <a:off x="4315968" y="3584448"/>
            <a:ext cx="3566160" cy="50292"/>
          </a:xfrm>
          <a:prstGeom prst="rect">
            <a:avLst/>
          </a:prstGeom>
          <a:solidFill>
            <a:srgbClr val="F9D85B"/>
          </a:solidFill>
          <a:ln>
            <a:noFill/>
          </a:ln>
        </p:spPr>
      </p:sp>
      <p:sp>
        <p:nvSpPr>
          <p:cNvPr id="16" name="Text 14"/>
          <p:cNvSpPr/>
          <p:nvPr/>
        </p:nvSpPr>
        <p:spPr>
          <a:xfrm>
            <a:off x="4526280" y="3794760"/>
            <a:ext cx="3145536" cy="228600"/>
          </a:xfrm>
          <a:prstGeom prst="rect">
            <a:avLst/>
          </a:prstGeom>
          <a:noFill/>
          <a:ln/>
        </p:spPr>
        <p:txBody>
          <a:bodyPr wrap="square" lIns="0" tIns="0" rIns="0" bIns="0" rtlCol="0" anchor="t"/>
          <a:lstStyle/>
          <a:p>
            <a:pPr indent="0" marL="0">
              <a:buNone/>
            </a:pPr>
            <a:r>
              <a:rPr lang="en-US" sz="1000" b="1" spc="100" kern="0" dirty="0">
                <a:solidFill>
                  <a:srgbClr val="795309"/>
                </a:solidFill>
                <a:latin typeface="Arial" pitchFamily="34" charset="0"/>
                <a:ea typeface="Arial" pitchFamily="34" charset="-122"/>
                <a:cs typeface="Arial" pitchFamily="34" charset="-120"/>
              </a:rPr>
              <a:t>APPLIANCE BRAND</a:t>
            </a:r>
            <a:endParaRPr lang="en-US" sz="1000" dirty="0"/>
          </a:p>
        </p:txBody>
      </p:sp>
      <p:sp>
        <p:nvSpPr>
          <p:cNvPr id="17" name="Text 15"/>
          <p:cNvSpPr/>
          <p:nvPr/>
        </p:nvSpPr>
        <p:spPr>
          <a:xfrm>
            <a:off x="4526280" y="4233672"/>
            <a:ext cx="3145536" cy="685800"/>
          </a:xfrm>
          <a:prstGeom prst="rect">
            <a:avLst/>
          </a:prstGeom>
          <a:noFill/>
          <a:ln/>
        </p:spPr>
        <p:txBody>
          <a:bodyPr wrap="square" lIns="0" tIns="0" rIns="0" bIns="0" rtlCol="0" anchor="t"/>
          <a:lstStyle/>
          <a:p>
            <a:pPr indent="0" marL="0">
              <a:buNone/>
            </a:pPr>
            <a:r>
              <a:rPr lang="en-US" sz="2100" b="1" dirty="0">
                <a:solidFill>
                  <a:srgbClr val="173F30"/>
                </a:solidFill>
                <a:latin typeface="Arial" pitchFamily="34" charset="0"/>
                <a:ea typeface="Arial" pitchFamily="34" charset="-122"/>
                <a:cs typeface="Arial" pitchFamily="34" charset="-120"/>
              </a:rPr>
              <a:t>Repeat cooking use</a:t>
            </a:r>
            <a:endParaRPr lang="en-US" sz="2100" dirty="0"/>
          </a:p>
        </p:txBody>
      </p:sp>
      <p:sp>
        <p:nvSpPr>
          <p:cNvPr id="18" name="Text 16"/>
          <p:cNvSpPr/>
          <p:nvPr/>
        </p:nvSpPr>
        <p:spPr>
          <a:xfrm>
            <a:off x="4526280" y="5065776"/>
            <a:ext cx="3145536" cy="466344"/>
          </a:xfrm>
          <a:prstGeom prst="rect">
            <a:avLst/>
          </a:prstGeom>
          <a:noFill/>
          <a:ln/>
        </p:spPr>
        <p:txBody>
          <a:bodyPr wrap="square" lIns="0" tIns="0" rIns="0" bIns="0" rtlCol="0" anchor="t"/>
          <a:lstStyle/>
          <a:p>
            <a:pPr indent="0" marL="0">
              <a:buNone/>
            </a:pPr>
            <a:r>
              <a:rPr lang="en-US" sz="1600" dirty="0">
                <a:solidFill>
                  <a:srgbClr val="425C50"/>
                </a:solidFill>
                <a:latin typeface="Arial" pitchFamily="34" charset="0"/>
                <a:ea typeface="Arial" pitchFamily="34" charset="-122"/>
                <a:cs typeface="Arial" pitchFamily="34" charset="-120"/>
              </a:rPr>
              <a:t>A proposed outcome to validate—not a proven uplift.</a:t>
            </a:r>
            <a:endParaRPr lang="en-US" sz="1600" dirty="0"/>
          </a:p>
        </p:txBody>
      </p:sp>
      <p:sp>
        <p:nvSpPr>
          <p:cNvPr id="19" name="Shape 17"/>
          <p:cNvSpPr/>
          <p:nvPr/>
        </p:nvSpPr>
        <p:spPr>
          <a:xfrm>
            <a:off x="8083296" y="3584448"/>
            <a:ext cx="3566160" cy="2084832"/>
          </a:xfrm>
          <a:prstGeom prst="rect">
            <a:avLst/>
          </a:prstGeom>
          <a:solidFill>
            <a:srgbClr val="FFE1D8"/>
          </a:solidFill>
          <a:ln w="10160">
            <a:solidFill>
              <a:srgbClr val="FFE1D8"/>
            </a:solidFill>
            <a:prstDash val="solid"/>
          </a:ln>
        </p:spPr>
      </p:sp>
      <p:sp>
        <p:nvSpPr>
          <p:cNvPr id="29" name="Fresh palette: card accent"/>
          <p:cNvSpPr/>
          <p:nvPr/>
        </p:nvSpPr>
        <p:spPr>
          <a:xfrm>
            <a:off x="8083296" y="3584448"/>
            <a:ext cx="3566160" cy="50292"/>
          </a:xfrm>
          <a:prstGeom prst="rect">
            <a:avLst/>
          </a:prstGeom>
          <a:solidFill>
            <a:srgbClr val="F78470"/>
          </a:solidFill>
          <a:ln>
            <a:noFill/>
          </a:ln>
        </p:spPr>
      </p:sp>
      <p:sp>
        <p:nvSpPr>
          <p:cNvPr id="20" name="Text 18"/>
          <p:cNvSpPr/>
          <p:nvPr/>
        </p:nvSpPr>
        <p:spPr>
          <a:xfrm>
            <a:off x="8293608" y="3794760"/>
            <a:ext cx="3145536" cy="228600"/>
          </a:xfrm>
          <a:prstGeom prst="rect">
            <a:avLst/>
          </a:prstGeom>
          <a:noFill/>
          <a:ln/>
        </p:spPr>
        <p:txBody>
          <a:bodyPr wrap="square" lIns="0" tIns="0" rIns="0" bIns="0" rtlCol="0" anchor="t"/>
          <a:lstStyle/>
          <a:p>
            <a:pPr indent="0" marL="0">
              <a:buNone/>
            </a:pPr>
            <a:r>
              <a:rPr lang="en-US" sz="1000" b="1" spc="100" kern="0" dirty="0">
                <a:solidFill>
                  <a:srgbClr val="A33B27"/>
                </a:solidFill>
                <a:latin typeface="Arial" pitchFamily="34" charset="0"/>
                <a:ea typeface="Arial" pitchFamily="34" charset="-122"/>
                <a:cs typeface="Arial" pitchFamily="34" charset="-120"/>
              </a:rPr>
              <a:t>DELIVERY TEAM</a:t>
            </a:r>
            <a:endParaRPr lang="en-US" sz="1000" dirty="0"/>
          </a:p>
        </p:txBody>
      </p:sp>
      <p:sp>
        <p:nvSpPr>
          <p:cNvPr id="21" name="Text 19"/>
          <p:cNvSpPr/>
          <p:nvPr/>
        </p:nvSpPr>
        <p:spPr>
          <a:xfrm>
            <a:off x="8293608" y="4233672"/>
            <a:ext cx="3145536" cy="685800"/>
          </a:xfrm>
          <a:prstGeom prst="rect">
            <a:avLst/>
          </a:prstGeom>
          <a:noFill/>
          <a:ln/>
        </p:spPr>
        <p:txBody>
          <a:bodyPr wrap="square" lIns="0" tIns="0" rIns="0" bIns="0" rtlCol="0" anchor="t"/>
          <a:lstStyle/>
          <a:p>
            <a:pPr indent="0" marL="0">
              <a:buNone/>
            </a:pPr>
            <a:r>
              <a:rPr lang="en-US" sz="2100" b="1" dirty="0">
                <a:solidFill>
                  <a:srgbClr val="173F30"/>
                </a:solidFill>
                <a:latin typeface="Arial" pitchFamily="34" charset="0"/>
                <a:ea typeface="Arial" pitchFamily="34" charset="-122"/>
                <a:cs typeface="Arial" pitchFamily="34" charset="-120"/>
              </a:rPr>
              <a:t>A bounded integration</a:t>
            </a:r>
            <a:endParaRPr lang="en-US" sz="2100" dirty="0"/>
          </a:p>
        </p:txBody>
      </p:sp>
      <p:sp>
        <p:nvSpPr>
          <p:cNvPr id="22" name="Text 20"/>
          <p:cNvSpPr/>
          <p:nvPr/>
        </p:nvSpPr>
        <p:spPr>
          <a:xfrm>
            <a:off x="8293608" y="5065776"/>
            <a:ext cx="3145536" cy="466344"/>
          </a:xfrm>
          <a:prstGeom prst="rect">
            <a:avLst/>
          </a:prstGeom>
          <a:noFill/>
          <a:ln/>
        </p:spPr>
        <p:txBody>
          <a:bodyPr wrap="square" lIns="0" tIns="0" rIns="0" bIns="0" rtlCol="0" anchor="t"/>
          <a:lstStyle/>
          <a:p>
            <a:pPr indent="0" marL="0">
              <a:buNone/>
            </a:pPr>
            <a:r>
              <a:rPr lang="en-US" sz="1600" dirty="0">
                <a:solidFill>
                  <a:srgbClr val="425C50"/>
                </a:solidFill>
                <a:latin typeface="Arial" pitchFamily="34" charset="0"/>
                <a:ea typeface="Arial" pitchFamily="34" charset="-122"/>
                <a:cs typeface="Arial" pitchFamily="34" charset="-120"/>
              </a:rPr>
              <a:t>Clarify responsibilities before promising a live rollout.</a:t>
            </a:r>
            <a:endParaRPr lang="en-US" sz="1600" dirty="0"/>
          </a:p>
        </p:txBody>
      </p:sp>
      <p:sp>
        <p:nvSpPr>
          <p:cNvPr id="23" name="Text 21"/>
          <p:cNvSpPr/>
          <p:nvPr/>
        </p:nvSpPr>
        <p:spPr>
          <a:xfrm>
            <a:off x="566928" y="6281928"/>
            <a:ext cx="10881360" cy="128016"/>
          </a:xfrm>
          <a:prstGeom prst="rect">
            <a:avLst/>
          </a:prstGeom>
          <a:noFill/>
          <a:ln/>
        </p:spPr>
        <p:txBody>
          <a:bodyPr wrap="square" lIns="0" tIns="0" rIns="0" bIns="0" rtlCol="0" anchor="t"/>
          <a:lstStyle/>
          <a:p>
            <a:pPr indent="0" marL="0">
              <a:buNone/>
            </a:pPr>
            <a:r>
              <a:rPr lang="en-US" sz="820" dirty="0">
                <a:solidFill>
                  <a:srgbClr val="425C50"/>
                </a:solidFill>
                <a:latin typeface="Arial" pitchFamily="34" charset="0"/>
                <a:ea typeface="Arial" pitchFamily="34" charset="-122"/>
                <a:cs typeface="Arial" pitchFamily="34" charset="-120"/>
              </a:rPr>
              <a:t>Context [1–3]: Fresco describes connected cooking and modular integration. This customer brief and grocery extension are hypothetical.</a:t>
            </a:r>
            <a:endParaRPr lang="en-US" sz="82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CF5"/>
        </a:solidFill>
      </p:bgPr>
    </p:bg>
    <p:spTree>
      <p:nvGrpSpPr>
        <p:cNvPr id="1" name=""/>
        <p:cNvGrpSpPr/>
        <p:nvPr/>
      </p:nvGrpSpPr>
      <p:grpSpPr>
        <a:xfrm>
          <a:off x="0" y="0"/>
          <a:ext cx="0" cy="0"/>
          <a:chOff x="0" y="0"/>
          <a:chExt cx="0" cy="0"/>
        </a:xfrm>
      </p:grpSpPr>
      <p:sp>
        <p:nvSpPr>
          <p:cNvPr id="55" name="Fresh palette: top colour ribbon"/>
          <p:cNvSpPr/>
          <p:nvPr/>
        </p:nvSpPr>
        <p:spPr>
          <a:xfrm>
            <a:off x="9692640" y="0"/>
            <a:ext cx="2499360" cy="64008"/>
          </a:xfrm>
          <a:prstGeom prst="rect">
            <a:avLst/>
          </a:prstGeom>
          <a:solidFill>
            <a:srgbClr val="F78470"/>
          </a:solidFill>
          <a:ln>
            <a:noFill/>
          </a:ln>
        </p:spPr>
      </p:sp>
      <p:sp>
        <p:nvSpPr>
          <p:cNvPr id="54" name="Fresh palette: top colour ribbon"/>
          <p:cNvSpPr/>
          <p:nvPr/>
        </p:nvSpPr>
        <p:spPr>
          <a:xfrm>
            <a:off x="6858000" y="0"/>
            <a:ext cx="2834640" cy="64008"/>
          </a:xfrm>
          <a:prstGeom prst="rect">
            <a:avLst/>
          </a:prstGeom>
          <a:solidFill>
            <a:srgbClr val="F9D85B"/>
          </a:solidFill>
          <a:ln>
            <a:noFill/>
          </a:ln>
        </p:spPr>
      </p:sp>
      <p:sp>
        <p:nvSpPr>
          <p:cNvPr id="53"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02 / DISCOVER</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Run discovery as a working conversation.</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Capture answers, evidence, owners and unknowns—not just a list of requested features.</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03</a:t>
            </a:r>
            <a:endParaRPr lang="en-US" sz="1200" dirty="0"/>
          </a:p>
        </p:txBody>
      </p:sp>
      <p:sp>
        <p:nvSpPr>
          <p:cNvPr id="9" name="Shape 7"/>
          <p:cNvSpPr/>
          <p:nvPr/>
        </p:nvSpPr>
        <p:spPr>
          <a:xfrm>
            <a:off x="548640" y="2240280"/>
            <a:ext cx="1874520" cy="338328"/>
          </a:xfrm>
          <a:prstGeom prst="rect">
            <a:avLst/>
          </a:prstGeom>
          <a:solidFill>
            <a:srgbClr val="087F5B"/>
          </a:solidFill>
          <a:ln w="10160">
            <a:solidFill>
              <a:srgbClr val="087F5B"/>
            </a:solidFill>
            <a:prstDash val="solid"/>
          </a:ln>
        </p:spPr>
      </p:sp>
      <p:sp>
        <p:nvSpPr>
          <p:cNvPr id="10" name="Text 8"/>
          <p:cNvSpPr/>
          <p:nvPr/>
        </p:nvSpPr>
        <p:spPr>
          <a:xfrm>
            <a:off x="667512" y="2336292"/>
            <a:ext cx="1636776" cy="164592"/>
          </a:xfrm>
          <a:prstGeom prst="rect">
            <a:avLst/>
          </a:prstGeom>
          <a:noFill/>
          <a:ln/>
        </p:spPr>
        <p:txBody>
          <a:bodyPr wrap="square" lIns="0" tIns="0" rIns="0" bIns="0" rtlCol="0" anchor="t"/>
          <a:lstStyle/>
          <a:p>
            <a:pPr indent="0" marL="0">
              <a:buNone/>
            </a:pPr>
            <a:r>
              <a:rPr lang="en-US" sz="1000" b="1" dirty="0">
                <a:solidFill>
                  <a:srgbClr val="FFFFFF"/>
                </a:solidFill>
                <a:latin typeface="Arial" pitchFamily="34" charset="0"/>
                <a:ea typeface="Arial" pitchFamily="34" charset="-122"/>
                <a:cs typeface="Arial" pitchFamily="34" charset="-120"/>
              </a:rPr>
              <a:t>CONVERSATION</a:t>
            </a:r>
            <a:endParaRPr lang="en-US" sz="1000" dirty="0"/>
          </a:p>
        </p:txBody>
      </p:sp>
      <p:sp>
        <p:nvSpPr>
          <p:cNvPr id="11" name="Shape 9"/>
          <p:cNvSpPr/>
          <p:nvPr/>
        </p:nvSpPr>
        <p:spPr>
          <a:xfrm>
            <a:off x="2423160" y="2240280"/>
            <a:ext cx="5120640" cy="338328"/>
          </a:xfrm>
          <a:prstGeom prst="rect">
            <a:avLst/>
          </a:prstGeom>
          <a:solidFill>
            <a:srgbClr val="087F5B"/>
          </a:solidFill>
          <a:ln w="10160">
            <a:solidFill>
              <a:srgbClr val="087F5B"/>
            </a:solidFill>
            <a:prstDash val="solid"/>
          </a:ln>
        </p:spPr>
      </p:sp>
      <p:sp>
        <p:nvSpPr>
          <p:cNvPr id="12" name="Text 10"/>
          <p:cNvSpPr/>
          <p:nvPr/>
        </p:nvSpPr>
        <p:spPr>
          <a:xfrm>
            <a:off x="2542032" y="2336292"/>
            <a:ext cx="4882896" cy="164592"/>
          </a:xfrm>
          <a:prstGeom prst="rect">
            <a:avLst/>
          </a:prstGeom>
          <a:noFill/>
          <a:ln/>
        </p:spPr>
        <p:txBody>
          <a:bodyPr wrap="square" lIns="0" tIns="0" rIns="0" bIns="0" rtlCol="0" anchor="t"/>
          <a:lstStyle/>
          <a:p>
            <a:pPr indent="0" marL="0">
              <a:buNone/>
            </a:pPr>
            <a:r>
              <a:rPr lang="en-US" sz="1000" b="1" dirty="0">
                <a:solidFill>
                  <a:srgbClr val="FFFFFF"/>
                </a:solidFill>
                <a:latin typeface="Arial" pitchFamily="34" charset="0"/>
                <a:ea typeface="Arial" pitchFamily="34" charset="-122"/>
                <a:cs typeface="Arial" pitchFamily="34" charset="-120"/>
              </a:rPr>
              <a:t>QUESTIONS TO ASK</a:t>
            </a:r>
            <a:endParaRPr lang="en-US" sz="1000" dirty="0"/>
          </a:p>
        </p:txBody>
      </p:sp>
      <p:sp>
        <p:nvSpPr>
          <p:cNvPr id="13" name="Shape 11"/>
          <p:cNvSpPr/>
          <p:nvPr/>
        </p:nvSpPr>
        <p:spPr>
          <a:xfrm>
            <a:off x="7543800" y="2240280"/>
            <a:ext cx="4105656" cy="338328"/>
          </a:xfrm>
          <a:prstGeom prst="rect">
            <a:avLst/>
          </a:prstGeom>
          <a:solidFill>
            <a:srgbClr val="087F5B"/>
          </a:solidFill>
          <a:ln w="10160">
            <a:solidFill>
              <a:srgbClr val="087F5B"/>
            </a:solidFill>
            <a:prstDash val="solid"/>
          </a:ln>
        </p:spPr>
      </p:sp>
      <p:sp>
        <p:nvSpPr>
          <p:cNvPr id="14" name="Text 12"/>
          <p:cNvSpPr/>
          <p:nvPr/>
        </p:nvSpPr>
        <p:spPr>
          <a:xfrm>
            <a:off x="7662672" y="2336292"/>
            <a:ext cx="3867912" cy="164592"/>
          </a:xfrm>
          <a:prstGeom prst="rect">
            <a:avLst/>
          </a:prstGeom>
          <a:noFill/>
          <a:ln/>
        </p:spPr>
        <p:txBody>
          <a:bodyPr wrap="square" lIns="0" tIns="0" rIns="0" bIns="0" rtlCol="0" anchor="t"/>
          <a:lstStyle/>
          <a:p>
            <a:pPr indent="0" marL="0">
              <a:buNone/>
            </a:pPr>
            <a:r>
              <a:rPr lang="en-US" sz="1000" b="1" dirty="0">
                <a:solidFill>
                  <a:srgbClr val="FFFFFF"/>
                </a:solidFill>
                <a:latin typeface="Arial" pitchFamily="34" charset="0"/>
                <a:ea typeface="Arial" pitchFamily="34" charset="-122"/>
                <a:cs typeface="Arial" pitchFamily="34" charset="-120"/>
              </a:rPr>
              <a:t>LEAVE WITH</a:t>
            </a:r>
            <a:endParaRPr lang="en-US" sz="1000" dirty="0"/>
          </a:p>
        </p:txBody>
      </p:sp>
      <p:sp>
        <p:nvSpPr>
          <p:cNvPr id="15" name="Shape 13"/>
          <p:cNvSpPr/>
          <p:nvPr/>
        </p:nvSpPr>
        <p:spPr>
          <a:xfrm>
            <a:off x="548640" y="2578608"/>
            <a:ext cx="1874520" cy="640080"/>
          </a:xfrm>
          <a:prstGeom prst="rect">
            <a:avLst/>
          </a:prstGeom>
          <a:solidFill>
            <a:srgbClr val="FFFFFF"/>
          </a:solidFill>
          <a:ln w="10160">
            <a:solidFill>
              <a:srgbClr val="FFFFFF"/>
            </a:solidFill>
            <a:prstDash val="solid"/>
          </a:ln>
        </p:spPr>
      </p:sp>
      <p:sp>
        <p:nvSpPr>
          <p:cNvPr id="16" name="Text 14"/>
          <p:cNvSpPr/>
          <p:nvPr/>
        </p:nvSpPr>
        <p:spPr>
          <a:xfrm>
            <a:off x="667512" y="2688336"/>
            <a:ext cx="1636776" cy="484632"/>
          </a:xfrm>
          <a:prstGeom prst="rect">
            <a:avLst/>
          </a:prstGeom>
          <a:noFill/>
          <a:ln/>
        </p:spPr>
        <p:txBody>
          <a:bodyPr wrap="square" lIns="0" tIns="0" rIns="0" bIns="0" rtlCol="0" anchor="t"/>
          <a:lstStyle/>
          <a:p>
            <a:pPr indent="0" marL="0">
              <a:buNone/>
            </a:pPr>
            <a:r>
              <a:rPr lang="en-US" sz="1500" b="1" dirty="0">
                <a:solidFill>
                  <a:srgbClr val="173F30"/>
                </a:solidFill>
                <a:latin typeface="Arial" pitchFamily="34" charset="0"/>
                <a:ea typeface="Arial" pitchFamily="34" charset="-122"/>
                <a:cs typeface="Arial" pitchFamily="34" charset="-120"/>
              </a:rPr>
              <a:t>Business outcome</a:t>
            </a:r>
            <a:endParaRPr lang="en-US" sz="1500" dirty="0"/>
          </a:p>
        </p:txBody>
      </p:sp>
      <p:sp>
        <p:nvSpPr>
          <p:cNvPr id="17" name="Shape 15"/>
          <p:cNvSpPr/>
          <p:nvPr/>
        </p:nvSpPr>
        <p:spPr>
          <a:xfrm>
            <a:off x="2423160" y="2578608"/>
            <a:ext cx="5120640" cy="640080"/>
          </a:xfrm>
          <a:prstGeom prst="rect">
            <a:avLst/>
          </a:prstGeom>
          <a:solidFill>
            <a:srgbClr val="FFFFFF"/>
          </a:solidFill>
          <a:ln w="10160">
            <a:solidFill>
              <a:srgbClr val="FFFFFF"/>
            </a:solidFill>
            <a:prstDash val="solid"/>
          </a:ln>
        </p:spPr>
      </p:sp>
      <p:sp>
        <p:nvSpPr>
          <p:cNvPr id="18" name="Text 16"/>
          <p:cNvSpPr/>
          <p:nvPr/>
        </p:nvSpPr>
        <p:spPr>
          <a:xfrm>
            <a:off x="2542032" y="2688336"/>
            <a:ext cx="4882896" cy="48463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What is painful today? Why act now? What would change?</a:t>
            </a:r>
            <a:endParaRPr lang="en-US" sz="1500" dirty="0"/>
          </a:p>
        </p:txBody>
      </p:sp>
      <p:sp>
        <p:nvSpPr>
          <p:cNvPr id="19" name="Shape 17"/>
          <p:cNvSpPr/>
          <p:nvPr/>
        </p:nvSpPr>
        <p:spPr>
          <a:xfrm>
            <a:off x="7543800" y="2578608"/>
            <a:ext cx="4105656" cy="640080"/>
          </a:xfrm>
          <a:prstGeom prst="rect">
            <a:avLst/>
          </a:prstGeom>
          <a:solidFill>
            <a:srgbClr val="FFFFFF"/>
          </a:solidFill>
          <a:ln w="10160">
            <a:solidFill>
              <a:srgbClr val="FFFFFF"/>
            </a:solidFill>
            <a:prstDash val="solid"/>
          </a:ln>
        </p:spPr>
      </p:sp>
      <p:sp>
        <p:nvSpPr>
          <p:cNvPr id="20" name="Text 18"/>
          <p:cNvSpPr/>
          <p:nvPr/>
        </p:nvSpPr>
        <p:spPr>
          <a:xfrm>
            <a:off x="7662672" y="2688336"/>
            <a:ext cx="3867912" cy="48463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Problem statement + baseline</a:t>
            </a:r>
            <a:endParaRPr lang="en-US" sz="1500" dirty="0"/>
          </a:p>
        </p:txBody>
      </p:sp>
      <p:sp>
        <p:nvSpPr>
          <p:cNvPr id="21" name="Shape 19"/>
          <p:cNvSpPr/>
          <p:nvPr/>
        </p:nvSpPr>
        <p:spPr>
          <a:xfrm>
            <a:off x="548640" y="3218688"/>
            <a:ext cx="11100816" cy="0"/>
          </a:xfrm>
          <a:prstGeom prst="line">
            <a:avLst/>
          </a:prstGeom>
          <a:noFill/>
          <a:ln w="6350">
            <a:solidFill>
              <a:srgbClr val="D1E4D6"/>
            </a:solidFill>
            <a:prstDash val="solid"/>
          </a:ln>
        </p:spPr>
      </p:sp>
      <p:sp>
        <p:nvSpPr>
          <p:cNvPr id="22" name="Shape 20"/>
          <p:cNvSpPr/>
          <p:nvPr/>
        </p:nvSpPr>
        <p:spPr>
          <a:xfrm>
            <a:off x="548640" y="3218688"/>
            <a:ext cx="1874520" cy="640080"/>
          </a:xfrm>
          <a:prstGeom prst="rect">
            <a:avLst/>
          </a:prstGeom>
          <a:solidFill>
            <a:srgbClr val="F2F8ED"/>
          </a:solidFill>
          <a:ln w="10160">
            <a:solidFill>
              <a:srgbClr val="F2F8ED"/>
            </a:solidFill>
            <a:prstDash val="solid"/>
          </a:ln>
        </p:spPr>
      </p:sp>
      <p:sp>
        <p:nvSpPr>
          <p:cNvPr id="23" name="Text 21"/>
          <p:cNvSpPr/>
          <p:nvPr/>
        </p:nvSpPr>
        <p:spPr>
          <a:xfrm>
            <a:off x="667512" y="3328416"/>
            <a:ext cx="1636776" cy="484632"/>
          </a:xfrm>
          <a:prstGeom prst="rect">
            <a:avLst/>
          </a:prstGeom>
          <a:noFill/>
          <a:ln/>
        </p:spPr>
        <p:txBody>
          <a:bodyPr wrap="square" lIns="0" tIns="0" rIns="0" bIns="0" rtlCol="0" anchor="t"/>
          <a:lstStyle/>
          <a:p>
            <a:pPr indent="0" marL="0">
              <a:buNone/>
            </a:pPr>
            <a:r>
              <a:rPr lang="en-US" sz="1500" b="1" dirty="0">
                <a:solidFill>
                  <a:srgbClr val="173F30"/>
                </a:solidFill>
                <a:latin typeface="Arial" pitchFamily="34" charset="0"/>
                <a:ea typeface="Arial" pitchFamily="34" charset="-122"/>
                <a:cs typeface="Arial" pitchFamily="34" charset="-120"/>
              </a:rPr>
              <a:t>Household journey</a:t>
            </a:r>
            <a:endParaRPr lang="en-US" sz="1500" dirty="0"/>
          </a:p>
        </p:txBody>
      </p:sp>
      <p:sp>
        <p:nvSpPr>
          <p:cNvPr id="24" name="Shape 22"/>
          <p:cNvSpPr/>
          <p:nvPr/>
        </p:nvSpPr>
        <p:spPr>
          <a:xfrm>
            <a:off x="2423160" y="3218688"/>
            <a:ext cx="5120640" cy="640080"/>
          </a:xfrm>
          <a:prstGeom prst="rect">
            <a:avLst/>
          </a:prstGeom>
          <a:solidFill>
            <a:srgbClr val="F2F8ED"/>
          </a:solidFill>
          <a:ln w="10160">
            <a:solidFill>
              <a:srgbClr val="F2F8ED"/>
            </a:solidFill>
            <a:prstDash val="solid"/>
          </a:ln>
        </p:spPr>
      </p:sp>
      <p:sp>
        <p:nvSpPr>
          <p:cNvPr id="25" name="Text 23"/>
          <p:cNvSpPr/>
          <p:nvPr/>
        </p:nvSpPr>
        <p:spPr>
          <a:xfrm>
            <a:off x="2542032" y="3328416"/>
            <a:ext cx="4882896" cy="48463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Where do cooks abandon the task? What do they do instead?</a:t>
            </a:r>
            <a:endParaRPr lang="en-US" sz="1500" dirty="0"/>
          </a:p>
        </p:txBody>
      </p:sp>
      <p:sp>
        <p:nvSpPr>
          <p:cNvPr id="26" name="Shape 24"/>
          <p:cNvSpPr/>
          <p:nvPr/>
        </p:nvSpPr>
        <p:spPr>
          <a:xfrm>
            <a:off x="7543800" y="3218688"/>
            <a:ext cx="4105656" cy="640080"/>
          </a:xfrm>
          <a:prstGeom prst="rect">
            <a:avLst/>
          </a:prstGeom>
          <a:solidFill>
            <a:srgbClr val="F2F8ED"/>
          </a:solidFill>
          <a:ln w="10160">
            <a:solidFill>
              <a:srgbClr val="F2F8ED"/>
            </a:solidFill>
            <a:prstDash val="solid"/>
          </a:ln>
        </p:spPr>
      </p:sp>
      <p:sp>
        <p:nvSpPr>
          <p:cNvPr id="27" name="Text 25"/>
          <p:cNvSpPr/>
          <p:nvPr/>
        </p:nvSpPr>
        <p:spPr>
          <a:xfrm>
            <a:off x="7662672" y="3328416"/>
            <a:ext cx="3867912" cy="48463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Current journey + priority friction</a:t>
            </a:r>
            <a:endParaRPr lang="en-US" sz="1500" dirty="0"/>
          </a:p>
        </p:txBody>
      </p:sp>
      <p:sp>
        <p:nvSpPr>
          <p:cNvPr id="28" name="Shape 26"/>
          <p:cNvSpPr/>
          <p:nvPr/>
        </p:nvSpPr>
        <p:spPr>
          <a:xfrm>
            <a:off x="548640" y="3858768"/>
            <a:ext cx="11100816" cy="0"/>
          </a:xfrm>
          <a:prstGeom prst="line">
            <a:avLst/>
          </a:prstGeom>
          <a:noFill/>
          <a:ln w="6350">
            <a:solidFill>
              <a:srgbClr val="D1E4D6"/>
            </a:solidFill>
            <a:prstDash val="solid"/>
          </a:ln>
        </p:spPr>
      </p:sp>
      <p:sp>
        <p:nvSpPr>
          <p:cNvPr id="29" name="Shape 27"/>
          <p:cNvSpPr/>
          <p:nvPr/>
        </p:nvSpPr>
        <p:spPr>
          <a:xfrm>
            <a:off x="548640" y="3858768"/>
            <a:ext cx="1874520" cy="640080"/>
          </a:xfrm>
          <a:prstGeom prst="rect">
            <a:avLst/>
          </a:prstGeom>
          <a:solidFill>
            <a:srgbClr val="FFFFFF"/>
          </a:solidFill>
          <a:ln w="10160">
            <a:solidFill>
              <a:srgbClr val="FFFFFF"/>
            </a:solidFill>
            <a:prstDash val="solid"/>
          </a:ln>
        </p:spPr>
      </p:sp>
      <p:sp>
        <p:nvSpPr>
          <p:cNvPr id="30" name="Text 28"/>
          <p:cNvSpPr/>
          <p:nvPr/>
        </p:nvSpPr>
        <p:spPr>
          <a:xfrm>
            <a:off x="667512" y="3968496"/>
            <a:ext cx="1636776" cy="484632"/>
          </a:xfrm>
          <a:prstGeom prst="rect">
            <a:avLst/>
          </a:prstGeom>
          <a:noFill/>
          <a:ln/>
        </p:spPr>
        <p:txBody>
          <a:bodyPr wrap="square" lIns="0" tIns="0" rIns="0" bIns="0" rtlCol="0" anchor="t"/>
          <a:lstStyle/>
          <a:p>
            <a:pPr indent="0" marL="0">
              <a:buNone/>
            </a:pPr>
            <a:r>
              <a:rPr lang="en-US" sz="1500" b="1" dirty="0">
                <a:solidFill>
                  <a:srgbClr val="173F30"/>
                </a:solidFill>
                <a:latin typeface="Arial" pitchFamily="34" charset="0"/>
                <a:ea typeface="Arial" pitchFamily="34" charset="-122"/>
                <a:cs typeface="Arial" pitchFamily="34" charset="-120"/>
              </a:rPr>
              <a:t>Technical estate</a:t>
            </a:r>
            <a:endParaRPr lang="en-US" sz="1500" dirty="0"/>
          </a:p>
        </p:txBody>
      </p:sp>
      <p:sp>
        <p:nvSpPr>
          <p:cNvPr id="31" name="Shape 29"/>
          <p:cNvSpPr/>
          <p:nvPr/>
        </p:nvSpPr>
        <p:spPr>
          <a:xfrm>
            <a:off x="2423160" y="3858768"/>
            <a:ext cx="5120640" cy="640080"/>
          </a:xfrm>
          <a:prstGeom prst="rect">
            <a:avLst/>
          </a:prstGeom>
          <a:solidFill>
            <a:srgbClr val="FFFFFF"/>
          </a:solidFill>
          <a:ln w="10160">
            <a:solidFill>
              <a:srgbClr val="FFFFFF"/>
            </a:solidFill>
            <a:prstDash val="solid"/>
          </a:ln>
        </p:spPr>
      </p:sp>
      <p:sp>
        <p:nvSpPr>
          <p:cNvPr id="32" name="Text 30"/>
          <p:cNvSpPr/>
          <p:nvPr/>
        </p:nvSpPr>
        <p:spPr>
          <a:xfrm>
            <a:off x="2542032" y="3968496"/>
            <a:ext cx="4882896" cy="48463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Which device models, apps, identities and data sources exist?</a:t>
            </a:r>
            <a:endParaRPr lang="en-US" sz="1500" dirty="0"/>
          </a:p>
        </p:txBody>
      </p:sp>
      <p:sp>
        <p:nvSpPr>
          <p:cNvPr id="33" name="Shape 31"/>
          <p:cNvSpPr/>
          <p:nvPr/>
        </p:nvSpPr>
        <p:spPr>
          <a:xfrm>
            <a:off x="7543800" y="3858768"/>
            <a:ext cx="4105656" cy="640080"/>
          </a:xfrm>
          <a:prstGeom prst="rect">
            <a:avLst/>
          </a:prstGeom>
          <a:solidFill>
            <a:srgbClr val="FFFFFF"/>
          </a:solidFill>
          <a:ln w="10160">
            <a:solidFill>
              <a:srgbClr val="FFFFFF"/>
            </a:solidFill>
            <a:prstDash val="solid"/>
          </a:ln>
        </p:spPr>
      </p:sp>
      <p:sp>
        <p:nvSpPr>
          <p:cNvPr id="34" name="Text 32"/>
          <p:cNvSpPr/>
          <p:nvPr/>
        </p:nvSpPr>
        <p:spPr>
          <a:xfrm>
            <a:off x="7662672" y="3968496"/>
            <a:ext cx="3867912" cy="48463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System map + named technical owners</a:t>
            </a:r>
            <a:endParaRPr lang="en-US" sz="1500" dirty="0"/>
          </a:p>
        </p:txBody>
      </p:sp>
      <p:sp>
        <p:nvSpPr>
          <p:cNvPr id="35" name="Shape 33"/>
          <p:cNvSpPr/>
          <p:nvPr/>
        </p:nvSpPr>
        <p:spPr>
          <a:xfrm>
            <a:off x="548640" y="4498848"/>
            <a:ext cx="11100816" cy="0"/>
          </a:xfrm>
          <a:prstGeom prst="line">
            <a:avLst/>
          </a:prstGeom>
          <a:noFill/>
          <a:ln w="6350">
            <a:solidFill>
              <a:srgbClr val="D1E4D6"/>
            </a:solidFill>
            <a:prstDash val="solid"/>
          </a:ln>
        </p:spPr>
      </p:sp>
      <p:sp>
        <p:nvSpPr>
          <p:cNvPr id="36" name="Shape 34"/>
          <p:cNvSpPr/>
          <p:nvPr/>
        </p:nvSpPr>
        <p:spPr>
          <a:xfrm>
            <a:off x="548640" y="4498848"/>
            <a:ext cx="1874520" cy="640080"/>
          </a:xfrm>
          <a:prstGeom prst="rect">
            <a:avLst/>
          </a:prstGeom>
          <a:solidFill>
            <a:srgbClr val="F2F8ED"/>
          </a:solidFill>
          <a:ln w="10160">
            <a:solidFill>
              <a:srgbClr val="F2F8ED"/>
            </a:solidFill>
            <a:prstDash val="solid"/>
          </a:ln>
        </p:spPr>
      </p:sp>
      <p:sp>
        <p:nvSpPr>
          <p:cNvPr id="37" name="Text 35"/>
          <p:cNvSpPr/>
          <p:nvPr/>
        </p:nvSpPr>
        <p:spPr>
          <a:xfrm>
            <a:off x="667512" y="4608576"/>
            <a:ext cx="1636776" cy="484632"/>
          </a:xfrm>
          <a:prstGeom prst="rect">
            <a:avLst/>
          </a:prstGeom>
          <a:noFill/>
          <a:ln/>
        </p:spPr>
        <p:txBody>
          <a:bodyPr wrap="square" lIns="0" tIns="0" rIns="0" bIns="0" rtlCol="0" anchor="t"/>
          <a:lstStyle/>
          <a:p>
            <a:pPr indent="0" marL="0">
              <a:buNone/>
            </a:pPr>
            <a:r>
              <a:rPr lang="en-US" sz="1500" b="1" dirty="0">
                <a:solidFill>
                  <a:srgbClr val="173F30"/>
                </a:solidFill>
                <a:latin typeface="Arial" pitchFamily="34" charset="0"/>
                <a:ea typeface="Arial" pitchFamily="34" charset="-122"/>
                <a:cs typeface="Arial" pitchFamily="34" charset="-120"/>
              </a:rPr>
              <a:t>Commercial decision</a:t>
            </a:r>
            <a:endParaRPr lang="en-US" sz="1500" dirty="0"/>
          </a:p>
        </p:txBody>
      </p:sp>
      <p:sp>
        <p:nvSpPr>
          <p:cNvPr id="38" name="Shape 36"/>
          <p:cNvSpPr/>
          <p:nvPr/>
        </p:nvSpPr>
        <p:spPr>
          <a:xfrm>
            <a:off x="2423160" y="4498848"/>
            <a:ext cx="5120640" cy="640080"/>
          </a:xfrm>
          <a:prstGeom prst="rect">
            <a:avLst/>
          </a:prstGeom>
          <a:solidFill>
            <a:srgbClr val="F2F8ED"/>
          </a:solidFill>
          <a:ln w="10160">
            <a:solidFill>
              <a:srgbClr val="F2F8ED"/>
            </a:solidFill>
            <a:prstDash val="solid"/>
          </a:ln>
        </p:spPr>
      </p:sp>
      <p:sp>
        <p:nvSpPr>
          <p:cNvPr id="39" name="Text 37"/>
          <p:cNvSpPr/>
          <p:nvPr/>
        </p:nvSpPr>
        <p:spPr>
          <a:xfrm>
            <a:off x="2542032" y="4608576"/>
            <a:ext cx="4882896" cy="48463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Who sponsors, funds and approves this? What is the process?</a:t>
            </a:r>
            <a:endParaRPr lang="en-US" sz="1500" dirty="0"/>
          </a:p>
        </p:txBody>
      </p:sp>
      <p:sp>
        <p:nvSpPr>
          <p:cNvPr id="40" name="Shape 38"/>
          <p:cNvSpPr/>
          <p:nvPr/>
        </p:nvSpPr>
        <p:spPr>
          <a:xfrm>
            <a:off x="7543800" y="4498848"/>
            <a:ext cx="4105656" cy="640080"/>
          </a:xfrm>
          <a:prstGeom prst="rect">
            <a:avLst/>
          </a:prstGeom>
          <a:solidFill>
            <a:srgbClr val="F2F8ED"/>
          </a:solidFill>
          <a:ln w="10160">
            <a:solidFill>
              <a:srgbClr val="F2F8ED"/>
            </a:solidFill>
            <a:prstDash val="solid"/>
          </a:ln>
        </p:spPr>
      </p:sp>
      <p:sp>
        <p:nvSpPr>
          <p:cNvPr id="41" name="Text 39"/>
          <p:cNvSpPr/>
          <p:nvPr/>
        </p:nvSpPr>
        <p:spPr>
          <a:xfrm>
            <a:off x="7662672" y="4608576"/>
            <a:ext cx="3867912" cy="48463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Decision path + budget route</a:t>
            </a:r>
            <a:endParaRPr lang="en-US" sz="1500" dirty="0"/>
          </a:p>
        </p:txBody>
      </p:sp>
      <p:sp>
        <p:nvSpPr>
          <p:cNvPr id="42" name="Shape 40"/>
          <p:cNvSpPr/>
          <p:nvPr/>
        </p:nvSpPr>
        <p:spPr>
          <a:xfrm>
            <a:off x="548640" y="5138928"/>
            <a:ext cx="11100816" cy="0"/>
          </a:xfrm>
          <a:prstGeom prst="line">
            <a:avLst/>
          </a:prstGeom>
          <a:noFill/>
          <a:ln w="6350">
            <a:solidFill>
              <a:srgbClr val="D1E4D6"/>
            </a:solidFill>
            <a:prstDash val="solid"/>
          </a:ln>
        </p:spPr>
      </p:sp>
      <p:sp>
        <p:nvSpPr>
          <p:cNvPr id="43" name="Shape 41"/>
          <p:cNvSpPr/>
          <p:nvPr/>
        </p:nvSpPr>
        <p:spPr>
          <a:xfrm>
            <a:off x="548640" y="5138928"/>
            <a:ext cx="1874520" cy="640080"/>
          </a:xfrm>
          <a:prstGeom prst="rect">
            <a:avLst/>
          </a:prstGeom>
          <a:solidFill>
            <a:srgbClr val="FFFFFF"/>
          </a:solidFill>
          <a:ln w="10160">
            <a:solidFill>
              <a:srgbClr val="FFFFFF"/>
            </a:solidFill>
            <a:prstDash val="solid"/>
          </a:ln>
        </p:spPr>
      </p:sp>
      <p:sp>
        <p:nvSpPr>
          <p:cNvPr id="44" name="Text 42"/>
          <p:cNvSpPr/>
          <p:nvPr/>
        </p:nvSpPr>
        <p:spPr>
          <a:xfrm>
            <a:off x="667512" y="5248656"/>
            <a:ext cx="1636776" cy="484632"/>
          </a:xfrm>
          <a:prstGeom prst="rect">
            <a:avLst/>
          </a:prstGeom>
          <a:noFill/>
          <a:ln/>
        </p:spPr>
        <p:txBody>
          <a:bodyPr wrap="square" lIns="0" tIns="0" rIns="0" bIns="0" rtlCol="0" anchor="t"/>
          <a:lstStyle/>
          <a:p>
            <a:pPr indent="0" marL="0">
              <a:buNone/>
            </a:pPr>
            <a:r>
              <a:rPr lang="en-US" sz="1500" b="1" dirty="0">
                <a:solidFill>
                  <a:srgbClr val="173F30"/>
                </a:solidFill>
                <a:latin typeface="Arial" pitchFamily="34" charset="0"/>
                <a:ea typeface="Arial" pitchFamily="34" charset="-122"/>
                <a:cs typeface="Arial" pitchFamily="34" charset="-120"/>
              </a:rPr>
              <a:t>Delivery &amp; support</a:t>
            </a:r>
            <a:endParaRPr lang="en-US" sz="1500" dirty="0"/>
          </a:p>
        </p:txBody>
      </p:sp>
      <p:sp>
        <p:nvSpPr>
          <p:cNvPr id="45" name="Shape 43"/>
          <p:cNvSpPr/>
          <p:nvPr/>
        </p:nvSpPr>
        <p:spPr>
          <a:xfrm>
            <a:off x="2423160" y="5138928"/>
            <a:ext cx="5120640" cy="640080"/>
          </a:xfrm>
          <a:prstGeom prst="rect">
            <a:avLst/>
          </a:prstGeom>
          <a:solidFill>
            <a:srgbClr val="FFFFFF"/>
          </a:solidFill>
          <a:ln w="10160">
            <a:solidFill>
              <a:srgbClr val="FFFFFF"/>
            </a:solidFill>
            <a:prstDash val="solid"/>
          </a:ln>
        </p:spPr>
      </p:sp>
      <p:sp>
        <p:nvSpPr>
          <p:cNvPr id="46" name="Text 44"/>
          <p:cNvSpPr/>
          <p:nvPr/>
        </p:nvSpPr>
        <p:spPr>
          <a:xfrm>
            <a:off x="2542032" y="5248656"/>
            <a:ext cx="4882896" cy="48463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Who supplies access, validates behavior and owns incidents?</a:t>
            </a:r>
            <a:endParaRPr lang="en-US" sz="1500" dirty="0"/>
          </a:p>
        </p:txBody>
      </p:sp>
      <p:sp>
        <p:nvSpPr>
          <p:cNvPr id="47" name="Shape 45"/>
          <p:cNvSpPr/>
          <p:nvPr/>
        </p:nvSpPr>
        <p:spPr>
          <a:xfrm>
            <a:off x="7543800" y="5138928"/>
            <a:ext cx="4105656" cy="640080"/>
          </a:xfrm>
          <a:prstGeom prst="rect">
            <a:avLst/>
          </a:prstGeom>
          <a:solidFill>
            <a:srgbClr val="FFFFFF"/>
          </a:solidFill>
          <a:ln w="10160">
            <a:solidFill>
              <a:srgbClr val="FFFFFF"/>
            </a:solidFill>
            <a:prstDash val="solid"/>
          </a:ln>
        </p:spPr>
      </p:sp>
      <p:sp>
        <p:nvSpPr>
          <p:cNvPr id="48" name="Text 46"/>
          <p:cNvSpPr/>
          <p:nvPr/>
        </p:nvSpPr>
        <p:spPr>
          <a:xfrm>
            <a:off x="7662672" y="5248656"/>
            <a:ext cx="3867912" cy="48463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Dependencies + acceptance owners</a:t>
            </a:r>
            <a:endParaRPr lang="en-US" sz="1500" dirty="0"/>
          </a:p>
        </p:txBody>
      </p:sp>
      <p:sp>
        <p:nvSpPr>
          <p:cNvPr id="49" name="Shape 47"/>
          <p:cNvSpPr/>
          <p:nvPr/>
        </p:nvSpPr>
        <p:spPr>
          <a:xfrm>
            <a:off x="548640" y="5779008"/>
            <a:ext cx="11100816" cy="0"/>
          </a:xfrm>
          <a:prstGeom prst="line">
            <a:avLst/>
          </a:prstGeom>
          <a:noFill/>
          <a:ln w="6350">
            <a:solidFill>
              <a:srgbClr val="D1E4D6"/>
            </a:solidFill>
            <a:prstDash val="solid"/>
          </a:ln>
        </p:spPr>
      </p:sp>
      <p:sp>
        <p:nvSpPr>
          <p:cNvPr id="50" name="Shape 48"/>
          <p:cNvSpPr/>
          <p:nvPr/>
        </p:nvSpPr>
        <p:spPr>
          <a:xfrm>
            <a:off x="530352" y="5943600"/>
            <a:ext cx="11137392" cy="429768"/>
          </a:xfrm>
          <a:prstGeom prst="rect">
            <a:avLst/>
          </a:prstGeom>
          <a:solidFill>
            <a:srgbClr val="E5F7B6"/>
          </a:solidFill>
          <a:ln w="10160">
            <a:solidFill>
              <a:srgbClr val="E5F7B6"/>
            </a:solidFill>
            <a:prstDash val="solid"/>
          </a:ln>
        </p:spPr>
      </p:sp>
      <p:sp>
        <p:nvSpPr>
          <p:cNvPr id="52" name="Fresh palette: card accent"/>
          <p:cNvSpPr/>
          <p:nvPr/>
        </p:nvSpPr>
        <p:spPr>
          <a:xfrm>
            <a:off x="530352" y="5943600"/>
            <a:ext cx="11137392" cy="41148"/>
          </a:xfrm>
          <a:prstGeom prst="rect">
            <a:avLst/>
          </a:prstGeom>
          <a:solidFill>
            <a:srgbClr val="087F5B"/>
          </a:solidFill>
          <a:ln>
            <a:noFill/>
          </a:ln>
        </p:spPr>
      </p:sp>
      <p:sp>
        <p:nvSpPr>
          <p:cNvPr id="51" name="Text 49"/>
          <p:cNvSpPr/>
          <p:nvPr/>
        </p:nvSpPr>
        <p:spPr>
          <a:xfrm>
            <a:off x="713232" y="6044184"/>
            <a:ext cx="10771632" cy="237744"/>
          </a:xfrm>
          <a:prstGeom prst="rect">
            <a:avLst/>
          </a:prstGeom>
          <a:noFill/>
          <a:ln/>
        </p:spPr>
        <p:txBody>
          <a:bodyPr wrap="square" lIns="0" tIns="0" rIns="0" bIns="0" rtlCol="0" anchor="t"/>
          <a:lstStyle/>
          <a:p>
            <a:pPr indent="0" marL="0">
              <a:buNone/>
            </a:pPr>
            <a:r>
              <a:rPr lang="en-US" sz="1400" b="1" dirty="0">
                <a:solidFill>
                  <a:srgbClr val="173F30"/>
                </a:solidFill>
                <a:latin typeface="Arial" pitchFamily="34" charset="0"/>
                <a:ea typeface="Arial" pitchFamily="34" charset="-122"/>
                <a:cs typeface="Arial" pitchFamily="34" charset="-120"/>
              </a:rPr>
              <a:t>Reflect it back: “Have we understood the problem, constraints and decision correctly?”</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CF5"/>
        </a:solidFill>
      </p:bgPr>
    </p:bg>
    <p:spTree>
      <p:nvGrpSpPr>
        <p:cNvPr id="1" name=""/>
        <p:cNvGrpSpPr/>
        <p:nvPr/>
      </p:nvGrpSpPr>
      <p:grpSpPr>
        <a:xfrm>
          <a:off x="0" y="0"/>
          <a:ext cx="0" cy="0"/>
          <a:chOff x="0" y="0"/>
          <a:chExt cx="0" cy="0"/>
        </a:xfrm>
      </p:grpSpPr>
      <p:sp>
        <p:nvSpPr>
          <p:cNvPr id="32" name="Fresh palette: top colour ribbon"/>
          <p:cNvSpPr/>
          <p:nvPr/>
        </p:nvSpPr>
        <p:spPr>
          <a:xfrm>
            <a:off x="9692640" y="0"/>
            <a:ext cx="2499360" cy="64008"/>
          </a:xfrm>
          <a:prstGeom prst="rect">
            <a:avLst/>
          </a:prstGeom>
          <a:solidFill>
            <a:srgbClr val="F78470"/>
          </a:solidFill>
          <a:ln>
            <a:noFill/>
          </a:ln>
        </p:spPr>
      </p:sp>
      <p:sp>
        <p:nvSpPr>
          <p:cNvPr id="31" name="Fresh palette: top colour ribbon"/>
          <p:cNvSpPr/>
          <p:nvPr/>
        </p:nvSpPr>
        <p:spPr>
          <a:xfrm>
            <a:off x="6858000" y="0"/>
            <a:ext cx="2834640" cy="64008"/>
          </a:xfrm>
          <a:prstGeom prst="rect">
            <a:avLst/>
          </a:prstGeom>
          <a:solidFill>
            <a:srgbClr val="F9D85B"/>
          </a:solidFill>
          <a:ln>
            <a:noFill/>
          </a:ln>
        </p:spPr>
      </p:sp>
      <p:sp>
        <p:nvSpPr>
          <p:cNvPr id="30"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03 / QUALIFY</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Qualify the opportunity before committing engineering.</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Technical enthusiasm is not the same as a viable customer engagement.</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04</a:t>
            </a:r>
            <a:endParaRPr lang="en-US" sz="1200" dirty="0"/>
          </a:p>
        </p:txBody>
      </p:sp>
      <p:sp>
        <p:nvSpPr>
          <p:cNvPr id="9" name="Shape 7"/>
          <p:cNvSpPr/>
          <p:nvPr/>
        </p:nvSpPr>
        <p:spPr>
          <a:xfrm>
            <a:off x="548640" y="2276856"/>
            <a:ext cx="3566160" cy="2423160"/>
          </a:xfrm>
          <a:prstGeom prst="rect">
            <a:avLst/>
          </a:prstGeom>
          <a:solidFill>
            <a:srgbClr val="DCF5E7"/>
          </a:solidFill>
          <a:ln w="10160">
            <a:solidFill>
              <a:srgbClr val="DCF5E7"/>
            </a:solidFill>
            <a:prstDash val="solid"/>
          </a:ln>
        </p:spPr>
      </p:sp>
      <p:sp>
        <p:nvSpPr>
          <p:cNvPr id="33" name="Fresh palette: card accent"/>
          <p:cNvSpPr/>
          <p:nvPr/>
        </p:nvSpPr>
        <p:spPr>
          <a:xfrm>
            <a:off x="548640" y="2276856"/>
            <a:ext cx="3566160" cy="50292"/>
          </a:xfrm>
          <a:prstGeom prst="rect">
            <a:avLst/>
          </a:prstGeom>
          <a:solidFill>
            <a:srgbClr val="087F5B"/>
          </a:solidFill>
          <a:ln>
            <a:noFill/>
          </a:ln>
        </p:spPr>
      </p:sp>
      <p:sp>
        <p:nvSpPr>
          <p:cNvPr id="10" name="Text 8"/>
          <p:cNvSpPr/>
          <p:nvPr/>
        </p:nvSpPr>
        <p:spPr>
          <a:xfrm>
            <a:off x="758952" y="2487168"/>
            <a:ext cx="3145536" cy="228600"/>
          </a:xfrm>
          <a:prstGeom prst="rect">
            <a:avLst/>
          </a:prstGeom>
          <a:noFill/>
          <a:ln/>
        </p:spPr>
        <p:txBody>
          <a:bodyPr wrap="square" lIns="0" tIns="0" rIns="0" bIns="0" rtlCol="0" anchor="t"/>
          <a:lstStyle/>
          <a:p>
            <a:pPr indent="0" marL="0">
              <a:buNone/>
            </a:pPr>
            <a:r>
              <a:rPr lang="en-US" sz="1000" b="1" spc="100" kern="0" dirty="0">
                <a:solidFill>
                  <a:srgbClr val="0B6E46"/>
                </a:solidFill>
                <a:latin typeface="Arial" pitchFamily="34" charset="0"/>
                <a:ea typeface="Arial" pitchFamily="34" charset="-122"/>
                <a:cs typeface="Arial" pitchFamily="34" charset="-120"/>
              </a:rPr>
              <a:t>COMMERCIAL</a:t>
            </a:r>
            <a:endParaRPr lang="en-US" sz="1000" dirty="0"/>
          </a:p>
        </p:txBody>
      </p:sp>
      <p:sp>
        <p:nvSpPr>
          <p:cNvPr id="11" name="Text 9"/>
          <p:cNvSpPr/>
          <p:nvPr/>
        </p:nvSpPr>
        <p:spPr>
          <a:xfrm>
            <a:off x="758952" y="2926080"/>
            <a:ext cx="3145536" cy="685800"/>
          </a:xfrm>
          <a:prstGeom prst="rect">
            <a:avLst/>
          </a:prstGeom>
          <a:noFill/>
          <a:ln/>
        </p:spPr>
        <p:txBody>
          <a:bodyPr wrap="square" lIns="0" tIns="0" rIns="0" bIns="0" rtlCol="0" anchor="t"/>
          <a:lstStyle/>
          <a:p>
            <a:pPr indent="0" marL="0">
              <a:buNone/>
            </a:pPr>
            <a:r>
              <a:rPr lang="en-US" sz="2300" b="1" dirty="0">
                <a:solidFill>
                  <a:srgbClr val="173F30"/>
                </a:solidFill>
                <a:latin typeface="Arial" pitchFamily="34" charset="0"/>
                <a:ea typeface="Arial" pitchFamily="34" charset="-122"/>
                <a:cs typeface="Arial" pitchFamily="34" charset="-120"/>
              </a:rPr>
              <a:t>Is there a decision?</a:t>
            </a:r>
            <a:endParaRPr lang="en-US" sz="2300" dirty="0"/>
          </a:p>
        </p:txBody>
      </p:sp>
      <p:sp>
        <p:nvSpPr>
          <p:cNvPr id="12" name="Text 10"/>
          <p:cNvSpPr/>
          <p:nvPr/>
        </p:nvSpPr>
        <p:spPr>
          <a:xfrm>
            <a:off x="758952" y="3758184"/>
            <a:ext cx="3145536" cy="804672"/>
          </a:xfrm>
          <a:prstGeom prst="rect">
            <a:avLst/>
          </a:prstGeom>
          <a:noFill/>
          <a:ln/>
        </p:spPr>
        <p:txBody>
          <a:bodyPr wrap="square" lIns="0" tIns="0" rIns="0" bIns="0" rtlCol="0" anchor="t"/>
          <a:lstStyle/>
          <a:p>
            <a:pPr indent="0" marL="0">
              <a:buNone/>
            </a:pPr>
            <a:r>
              <a:rPr lang="en-US" sz="1700" dirty="0">
                <a:solidFill>
                  <a:srgbClr val="425C50"/>
                </a:solidFill>
                <a:latin typeface="Arial" pitchFamily="34" charset="0"/>
                <a:ea typeface="Arial" pitchFamily="34" charset="-122"/>
                <a:cs typeface="Arial" pitchFamily="34" charset="-120"/>
              </a:rPr>
              <a:t>Named sponsor and buyer</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Credible funding route</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Agreed decision date</a:t>
            </a:r>
            <a:endParaRPr lang="en-US" sz="1700" dirty="0"/>
          </a:p>
        </p:txBody>
      </p:sp>
      <p:sp>
        <p:nvSpPr>
          <p:cNvPr id="13" name="Shape 11"/>
          <p:cNvSpPr/>
          <p:nvPr/>
        </p:nvSpPr>
        <p:spPr>
          <a:xfrm>
            <a:off x="4315968" y="2276856"/>
            <a:ext cx="3566160" cy="2423160"/>
          </a:xfrm>
          <a:prstGeom prst="rect">
            <a:avLst/>
          </a:prstGeom>
          <a:solidFill>
            <a:srgbClr val="FFF0AD"/>
          </a:solidFill>
          <a:ln w="10160">
            <a:solidFill>
              <a:srgbClr val="FFF0AD"/>
            </a:solidFill>
            <a:prstDash val="solid"/>
          </a:ln>
        </p:spPr>
      </p:sp>
      <p:sp>
        <p:nvSpPr>
          <p:cNvPr id="34" name="Fresh palette: card accent"/>
          <p:cNvSpPr/>
          <p:nvPr/>
        </p:nvSpPr>
        <p:spPr>
          <a:xfrm>
            <a:off x="4315968" y="2276856"/>
            <a:ext cx="3566160" cy="50292"/>
          </a:xfrm>
          <a:prstGeom prst="rect">
            <a:avLst/>
          </a:prstGeom>
          <a:solidFill>
            <a:srgbClr val="F9D85B"/>
          </a:solidFill>
          <a:ln>
            <a:noFill/>
          </a:ln>
        </p:spPr>
      </p:sp>
      <p:sp>
        <p:nvSpPr>
          <p:cNvPr id="14" name="Text 12"/>
          <p:cNvSpPr/>
          <p:nvPr/>
        </p:nvSpPr>
        <p:spPr>
          <a:xfrm>
            <a:off x="4526280" y="2487168"/>
            <a:ext cx="3145536" cy="228600"/>
          </a:xfrm>
          <a:prstGeom prst="rect">
            <a:avLst/>
          </a:prstGeom>
          <a:noFill/>
          <a:ln/>
        </p:spPr>
        <p:txBody>
          <a:bodyPr wrap="square" lIns="0" tIns="0" rIns="0" bIns="0" rtlCol="0" anchor="t"/>
          <a:lstStyle/>
          <a:p>
            <a:pPr indent="0" marL="0">
              <a:buNone/>
            </a:pPr>
            <a:r>
              <a:rPr lang="en-US" sz="1000" b="1" spc="100" kern="0" dirty="0">
                <a:solidFill>
                  <a:srgbClr val="795309"/>
                </a:solidFill>
                <a:latin typeface="Arial" pitchFamily="34" charset="0"/>
                <a:ea typeface="Arial" pitchFamily="34" charset="-122"/>
                <a:cs typeface="Arial" pitchFamily="34" charset="-120"/>
              </a:rPr>
              <a:t>PLATFORM FIT</a:t>
            </a:r>
            <a:endParaRPr lang="en-US" sz="1000" dirty="0"/>
          </a:p>
        </p:txBody>
      </p:sp>
      <p:sp>
        <p:nvSpPr>
          <p:cNvPr id="15" name="Text 13"/>
          <p:cNvSpPr/>
          <p:nvPr/>
        </p:nvSpPr>
        <p:spPr>
          <a:xfrm>
            <a:off x="4526280" y="2926080"/>
            <a:ext cx="3145536" cy="685800"/>
          </a:xfrm>
          <a:prstGeom prst="rect">
            <a:avLst/>
          </a:prstGeom>
          <a:noFill/>
          <a:ln/>
        </p:spPr>
        <p:txBody>
          <a:bodyPr wrap="square" lIns="0" tIns="0" rIns="0" bIns="0" rtlCol="0" anchor="t"/>
          <a:lstStyle/>
          <a:p>
            <a:pPr indent="0" marL="0">
              <a:buNone/>
            </a:pPr>
            <a:r>
              <a:rPr lang="en-US" sz="2300" b="1" dirty="0">
                <a:solidFill>
                  <a:srgbClr val="173F30"/>
                </a:solidFill>
                <a:latin typeface="Arial" pitchFamily="34" charset="0"/>
                <a:ea typeface="Arial" pitchFamily="34" charset="-122"/>
                <a:cs typeface="Arial" pitchFamily="34" charset="-120"/>
              </a:rPr>
              <a:t>Should we solve it?</a:t>
            </a:r>
            <a:endParaRPr lang="en-US" sz="2300" dirty="0"/>
          </a:p>
        </p:txBody>
      </p:sp>
      <p:sp>
        <p:nvSpPr>
          <p:cNvPr id="16" name="Text 14"/>
          <p:cNvSpPr/>
          <p:nvPr/>
        </p:nvSpPr>
        <p:spPr>
          <a:xfrm>
            <a:off x="4526280" y="3758184"/>
            <a:ext cx="3145536" cy="804672"/>
          </a:xfrm>
          <a:prstGeom prst="rect">
            <a:avLst/>
          </a:prstGeom>
          <a:noFill/>
          <a:ln/>
        </p:spPr>
        <p:txBody>
          <a:bodyPr wrap="square" lIns="0" tIns="0" rIns="0" bIns="0" rtlCol="0" anchor="t"/>
          <a:lstStyle/>
          <a:p>
            <a:pPr indent="0" marL="0">
              <a:buNone/>
            </a:pPr>
            <a:r>
              <a:rPr lang="en-US" sz="1700" dirty="0">
                <a:solidFill>
                  <a:srgbClr val="425C50"/>
                </a:solidFill>
                <a:latin typeface="Arial" pitchFamily="34" charset="0"/>
                <a:ea typeface="Arial" pitchFamily="34" charset="-122"/>
                <a:cs typeface="Arial" pitchFamily="34" charset="-120"/>
              </a:rPr>
              <a:t>Fits platform capabilities</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Bounded custom work</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Build vs partner understood</a:t>
            </a:r>
            <a:endParaRPr lang="en-US" sz="1700" dirty="0"/>
          </a:p>
        </p:txBody>
      </p:sp>
      <p:sp>
        <p:nvSpPr>
          <p:cNvPr id="17" name="Shape 15"/>
          <p:cNvSpPr/>
          <p:nvPr/>
        </p:nvSpPr>
        <p:spPr>
          <a:xfrm>
            <a:off x="8083296" y="2276856"/>
            <a:ext cx="3566160" cy="2423160"/>
          </a:xfrm>
          <a:prstGeom prst="rect">
            <a:avLst/>
          </a:prstGeom>
          <a:solidFill>
            <a:srgbClr val="FFE1D8"/>
          </a:solidFill>
          <a:ln w="10160">
            <a:solidFill>
              <a:srgbClr val="FFE1D8"/>
            </a:solidFill>
            <a:prstDash val="solid"/>
          </a:ln>
        </p:spPr>
      </p:sp>
      <p:sp>
        <p:nvSpPr>
          <p:cNvPr id="35" name="Fresh palette: card accent"/>
          <p:cNvSpPr/>
          <p:nvPr/>
        </p:nvSpPr>
        <p:spPr>
          <a:xfrm>
            <a:off x="8083296" y="2276856"/>
            <a:ext cx="3566160" cy="50292"/>
          </a:xfrm>
          <a:prstGeom prst="rect">
            <a:avLst/>
          </a:prstGeom>
          <a:solidFill>
            <a:srgbClr val="F78470"/>
          </a:solidFill>
          <a:ln>
            <a:noFill/>
          </a:ln>
        </p:spPr>
      </p:sp>
      <p:sp>
        <p:nvSpPr>
          <p:cNvPr id="18" name="Text 16"/>
          <p:cNvSpPr/>
          <p:nvPr/>
        </p:nvSpPr>
        <p:spPr>
          <a:xfrm>
            <a:off x="8293608" y="2487168"/>
            <a:ext cx="3145536" cy="228600"/>
          </a:xfrm>
          <a:prstGeom prst="rect">
            <a:avLst/>
          </a:prstGeom>
          <a:noFill/>
          <a:ln/>
        </p:spPr>
        <p:txBody>
          <a:bodyPr wrap="square" lIns="0" tIns="0" rIns="0" bIns="0" rtlCol="0" anchor="t"/>
          <a:lstStyle/>
          <a:p>
            <a:pPr indent="0" marL="0">
              <a:buNone/>
            </a:pPr>
            <a:r>
              <a:rPr lang="en-US" sz="1000" b="1" spc="100" kern="0" dirty="0">
                <a:solidFill>
                  <a:srgbClr val="A33B27"/>
                </a:solidFill>
                <a:latin typeface="Arial" pitchFamily="34" charset="0"/>
                <a:ea typeface="Arial" pitchFamily="34" charset="-122"/>
                <a:cs typeface="Arial" pitchFamily="34" charset="-120"/>
              </a:rPr>
              <a:t>DELIVERY READINESS</a:t>
            </a:r>
            <a:endParaRPr lang="en-US" sz="1000" dirty="0"/>
          </a:p>
        </p:txBody>
      </p:sp>
      <p:sp>
        <p:nvSpPr>
          <p:cNvPr id="19" name="Text 17"/>
          <p:cNvSpPr/>
          <p:nvPr/>
        </p:nvSpPr>
        <p:spPr>
          <a:xfrm>
            <a:off x="8293608" y="2926080"/>
            <a:ext cx="3145536" cy="685800"/>
          </a:xfrm>
          <a:prstGeom prst="rect">
            <a:avLst/>
          </a:prstGeom>
          <a:noFill/>
          <a:ln/>
        </p:spPr>
        <p:txBody>
          <a:bodyPr wrap="square" lIns="0" tIns="0" rIns="0" bIns="0" rtlCol="0" anchor="t"/>
          <a:lstStyle/>
          <a:p>
            <a:pPr indent="0" marL="0">
              <a:buNone/>
            </a:pPr>
            <a:r>
              <a:rPr lang="en-US" sz="2300" b="1" dirty="0">
                <a:solidFill>
                  <a:srgbClr val="173F30"/>
                </a:solidFill>
                <a:latin typeface="Arial" pitchFamily="34" charset="0"/>
                <a:ea typeface="Arial" pitchFamily="34" charset="-122"/>
                <a:cs typeface="Arial" pitchFamily="34" charset="-120"/>
              </a:rPr>
              <a:t>Can we prove it?</a:t>
            </a:r>
            <a:endParaRPr lang="en-US" sz="2300" dirty="0"/>
          </a:p>
        </p:txBody>
      </p:sp>
      <p:sp>
        <p:nvSpPr>
          <p:cNvPr id="20" name="Text 18"/>
          <p:cNvSpPr/>
          <p:nvPr/>
        </p:nvSpPr>
        <p:spPr>
          <a:xfrm>
            <a:off x="8293608" y="3758184"/>
            <a:ext cx="3145536" cy="804672"/>
          </a:xfrm>
          <a:prstGeom prst="rect">
            <a:avLst/>
          </a:prstGeom>
          <a:noFill/>
          <a:ln/>
        </p:spPr>
        <p:txBody>
          <a:bodyPr wrap="square" lIns="0" tIns="0" rIns="0" bIns="0" rtlCol="0" anchor="t"/>
          <a:lstStyle/>
          <a:p>
            <a:pPr indent="0" marL="0">
              <a:buNone/>
            </a:pPr>
            <a:r>
              <a:rPr lang="en-US" sz="1700" dirty="0">
                <a:solidFill>
                  <a:srgbClr val="425C50"/>
                </a:solidFill>
                <a:latin typeface="Arial" pitchFamily="34" charset="0"/>
                <a:ea typeface="Arial" pitchFamily="34" charset="-122"/>
                <a:cs typeface="Arial" pitchFamily="34" charset="-120"/>
              </a:rPr>
              <a:t>Customer people and data</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Named dependency owners</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Bounded scope and exit</a:t>
            </a:r>
            <a:endParaRPr lang="en-US" sz="1700" dirty="0"/>
          </a:p>
        </p:txBody>
      </p:sp>
      <p:sp>
        <p:nvSpPr>
          <p:cNvPr id="21" name="Shape 19"/>
          <p:cNvSpPr/>
          <p:nvPr/>
        </p:nvSpPr>
        <p:spPr>
          <a:xfrm>
            <a:off x="548640" y="4992624"/>
            <a:ext cx="3566160" cy="905256"/>
          </a:xfrm>
          <a:prstGeom prst="rect">
            <a:avLst/>
          </a:prstGeom>
          <a:solidFill>
            <a:srgbClr val="BDECCF"/>
          </a:solidFill>
          <a:ln w="10160">
            <a:solidFill>
              <a:srgbClr val="BDECCF"/>
            </a:solidFill>
            <a:prstDash val="solid"/>
          </a:ln>
        </p:spPr>
      </p:sp>
      <p:sp>
        <p:nvSpPr>
          <p:cNvPr id="22" name="Text 20"/>
          <p:cNvSpPr/>
          <p:nvPr/>
        </p:nvSpPr>
        <p:spPr>
          <a:xfrm>
            <a:off x="731520" y="5138928"/>
            <a:ext cx="3200400" cy="192024"/>
          </a:xfrm>
          <a:prstGeom prst="rect">
            <a:avLst/>
          </a:prstGeom>
          <a:noFill/>
          <a:ln/>
        </p:spPr>
        <p:txBody>
          <a:bodyPr wrap="square" lIns="0" tIns="0" rIns="0" bIns="0" rtlCol="0" anchor="t"/>
          <a:lstStyle/>
          <a:p>
            <a:pPr indent="0" marL="0">
              <a:buNone/>
            </a:pPr>
            <a:r>
              <a:rPr lang="en-US" sz="1200" b="1" dirty="0">
                <a:solidFill>
                  <a:srgbClr val="0B6E46"/>
                </a:solidFill>
                <a:latin typeface="Arial" pitchFamily="34" charset="0"/>
                <a:ea typeface="Arial" pitchFamily="34" charset="-122"/>
                <a:cs typeface="Arial" pitchFamily="34" charset="-120"/>
              </a:rPr>
              <a:t>PROCEED</a:t>
            </a:r>
            <a:endParaRPr lang="en-US" sz="1200" dirty="0"/>
          </a:p>
        </p:txBody>
      </p:sp>
      <p:sp>
        <p:nvSpPr>
          <p:cNvPr id="23" name="Text 21"/>
          <p:cNvSpPr/>
          <p:nvPr/>
        </p:nvSpPr>
        <p:spPr>
          <a:xfrm>
            <a:off x="731520" y="5449824"/>
            <a:ext cx="3200400" cy="265176"/>
          </a:xfrm>
          <a:prstGeom prst="rect">
            <a:avLst/>
          </a:prstGeom>
          <a:noFill/>
          <a:ln/>
        </p:spPr>
        <p:txBody>
          <a:bodyPr wrap="square" lIns="0" tIns="0" rIns="0" bIns="0" rtlCol="0" anchor="t"/>
          <a:lstStyle/>
          <a:p>
            <a:pPr indent="0" marL="0">
              <a:buNone/>
            </a:pPr>
            <a:r>
              <a:rPr lang="en-US" sz="1400" dirty="0">
                <a:solidFill>
                  <a:srgbClr val="173F30"/>
                </a:solidFill>
                <a:latin typeface="Arial" pitchFamily="34" charset="0"/>
                <a:ea typeface="Arial" pitchFamily="34" charset="-122"/>
                <a:cs typeface="Arial" pitchFamily="34" charset="-120"/>
              </a:rPr>
              <a:t>Evidence supports a bounded POC.</a:t>
            </a:r>
            <a:endParaRPr lang="en-US" sz="1400" dirty="0"/>
          </a:p>
        </p:txBody>
      </p:sp>
      <p:sp>
        <p:nvSpPr>
          <p:cNvPr id="24" name="Shape 22"/>
          <p:cNvSpPr/>
          <p:nvPr/>
        </p:nvSpPr>
        <p:spPr>
          <a:xfrm>
            <a:off x="4315968" y="4992624"/>
            <a:ext cx="3566160" cy="905256"/>
          </a:xfrm>
          <a:prstGeom prst="rect">
            <a:avLst/>
          </a:prstGeom>
          <a:solidFill>
            <a:srgbClr val="FFF0AD"/>
          </a:solidFill>
          <a:ln w="10160">
            <a:solidFill>
              <a:srgbClr val="FFF0AD"/>
            </a:solidFill>
            <a:prstDash val="solid"/>
          </a:ln>
        </p:spPr>
      </p:sp>
      <p:sp>
        <p:nvSpPr>
          <p:cNvPr id="25" name="Text 23"/>
          <p:cNvSpPr/>
          <p:nvPr/>
        </p:nvSpPr>
        <p:spPr>
          <a:xfrm>
            <a:off x="4498848" y="5138928"/>
            <a:ext cx="3200400" cy="192024"/>
          </a:xfrm>
          <a:prstGeom prst="rect">
            <a:avLst/>
          </a:prstGeom>
          <a:noFill/>
          <a:ln/>
        </p:spPr>
        <p:txBody>
          <a:bodyPr wrap="square" lIns="0" tIns="0" rIns="0" bIns="0" rtlCol="0" anchor="t"/>
          <a:lstStyle/>
          <a:p>
            <a:pPr indent="0" marL="0">
              <a:buNone/>
            </a:pPr>
            <a:r>
              <a:rPr lang="en-US" sz="1200" b="1" dirty="0">
                <a:solidFill>
                  <a:srgbClr val="795309"/>
                </a:solidFill>
                <a:latin typeface="Arial" pitchFamily="34" charset="0"/>
                <a:ea typeface="Arial" pitchFamily="34" charset="-122"/>
                <a:cs typeface="Arial" pitchFamily="34" charset="-120"/>
              </a:rPr>
              <a:t>CONDITIONAL</a:t>
            </a:r>
            <a:endParaRPr lang="en-US" sz="1200" dirty="0"/>
          </a:p>
        </p:txBody>
      </p:sp>
      <p:sp>
        <p:nvSpPr>
          <p:cNvPr id="26" name="Text 24"/>
          <p:cNvSpPr/>
          <p:nvPr/>
        </p:nvSpPr>
        <p:spPr>
          <a:xfrm>
            <a:off x="4498848" y="5449824"/>
            <a:ext cx="3200400" cy="265176"/>
          </a:xfrm>
          <a:prstGeom prst="rect">
            <a:avLst/>
          </a:prstGeom>
          <a:noFill/>
          <a:ln/>
        </p:spPr>
        <p:txBody>
          <a:bodyPr wrap="square" lIns="0" tIns="0" rIns="0" bIns="0" rtlCol="0" anchor="t"/>
          <a:lstStyle/>
          <a:p>
            <a:pPr indent="0" marL="0">
              <a:buNone/>
            </a:pPr>
            <a:r>
              <a:rPr lang="en-US" sz="1400" dirty="0">
                <a:solidFill>
                  <a:srgbClr val="173F30"/>
                </a:solidFill>
                <a:latin typeface="Arial" pitchFamily="34" charset="0"/>
                <a:ea typeface="Arial" pitchFamily="34" charset="-122"/>
                <a:cs typeface="Arial" pitchFamily="34" charset="-120"/>
              </a:rPr>
              <a:t>Proceed only with owned conditions.</a:t>
            </a:r>
            <a:endParaRPr lang="en-US" sz="1400" dirty="0"/>
          </a:p>
        </p:txBody>
      </p:sp>
      <p:sp>
        <p:nvSpPr>
          <p:cNvPr id="27" name="Shape 25"/>
          <p:cNvSpPr/>
          <p:nvPr/>
        </p:nvSpPr>
        <p:spPr>
          <a:xfrm>
            <a:off x="8083296" y="4992624"/>
            <a:ext cx="3566160" cy="905256"/>
          </a:xfrm>
          <a:prstGeom prst="rect">
            <a:avLst/>
          </a:prstGeom>
          <a:solidFill>
            <a:srgbClr val="FFE1D8"/>
          </a:solidFill>
          <a:ln w="10160">
            <a:solidFill>
              <a:srgbClr val="FFE1D8"/>
            </a:solidFill>
            <a:prstDash val="solid"/>
          </a:ln>
        </p:spPr>
      </p:sp>
      <p:sp>
        <p:nvSpPr>
          <p:cNvPr id="28" name="Text 26"/>
          <p:cNvSpPr/>
          <p:nvPr/>
        </p:nvSpPr>
        <p:spPr>
          <a:xfrm>
            <a:off x="8266176" y="5138928"/>
            <a:ext cx="3200400" cy="192024"/>
          </a:xfrm>
          <a:prstGeom prst="rect">
            <a:avLst/>
          </a:prstGeom>
          <a:noFill/>
          <a:ln/>
        </p:spPr>
        <p:txBody>
          <a:bodyPr wrap="square" lIns="0" tIns="0" rIns="0" bIns="0" rtlCol="0" anchor="t"/>
          <a:lstStyle/>
          <a:p>
            <a:pPr indent="0" marL="0">
              <a:buNone/>
            </a:pPr>
            <a:r>
              <a:rPr lang="en-US" sz="1200" b="1" dirty="0">
                <a:solidFill>
                  <a:srgbClr val="A33B27"/>
                </a:solidFill>
                <a:latin typeface="Arial" pitchFamily="34" charset="0"/>
                <a:ea typeface="Arial" pitchFamily="34" charset="-122"/>
                <a:cs typeface="Arial" pitchFamily="34" charset="-120"/>
              </a:rPr>
              <a:t>HOLD / RE-SCOPE</a:t>
            </a:r>
            <a:endParaRPr lang="en-US" sz="1200" dirty="0"/>
          </a:p>
        </p:txBody>
      </p:sp>
      <p:sp>
        <p:nvSpPr>
          <p:cNvPr id="29" name="Text 27"/>
          <p:cNvSpPr/>
          <p:nvPr/>
        </p:nvSpPr>
        <p:spPr>
          <a:xfrm>
            <a:off x="8266176" y="5449824"/>
            <a:ext cx="3200400" cy="265176"/>
          </a:xfrm>
          <a:prstGeom prst="rect">
            <a:avLst/>
          </a:prstGeom>
          <a:noFill/>
          <a:ln/>
        </p:spPr>
        <p:txBody>
          <a:bodyPr wrap="square" lIns="0" tIns="0" rIns="0" bIns="0" rtlCol="0" anchor="t"/>
          <a:lstStyle/>
          <a:p>
            <a:pPr indent="0" marL="0">
              <a:buNone/>
            </a:pPr>
            <a:r>
              <a:rPr lang="en-US" sz="1400" dirty="0">
                <a:solidFill>
                  <a:srgbClr val="173F30"/>
                </a:solidFill>
                <a:latin typeface="Arial" pitchFamily="34" charset="0"/>
                <a:ea typeface="Arial" pitchFamily="34" charset="-122"/>
                <a:cs typeface="Arial" pitchFamily="34" charset="-120"/>
              </a:rPr>
              <a:t>Critical fit, access or ownership missing.</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CF5"/>
        </a:solidFill>
      </p:bgPr>
    </p:bg>
    <p:spTree>
      <p:nvGrpSpPr>
        <p:cNvPr id="1" name=""/>
        <p:cNvGrpSpPr/>
        <p:nvPr/>
      </p:nvGrpSpPr>
      <p:grpSpPr>
        <a:xfrm>
          <a:off x="0" y="0"/>
          <a:ext cx="0" cy="0"/>
          <a:chOff x="0" y="0"/>
          <a:chExt cx="0" cy="0"/>
        </a:xfrm>
      </p:grpSpPr>
      <p:sp>
        <p:nvSpPr>
          <p:cNvPr id="67" name="Fresh palette: top colour ribbon"/>
          <p:cNvSpPr/>
          <p:nvPr/>
        </p:nvSpPr>
        <p:spPr>
          <a:xfrm>
            <a:off x="9692640" y="0"/>
            <a:ext cx="2499360" cy="64008"/>
          </a:xfrm>
          <a:prstGeom prst="rect">
            <a:avLst/>
          </a:prstGeom>
          <a:solidFill>
            <a:srgbClr val="F78470"/>
          </a:solidFill>
          <a:ln>
            <a:noFill/>
          </a:ln>
        </p:spPr>
      </p:sp>
      <p:sp>
        <p:nvSpPr>
          <p:cNvPr id="66" name="Fresh palette: top colour ribbon"/>
          <p:cNvSpPr/>
          <p:nvPr/>
        </p:nvSpPr>
        <p:spPr>
          <a:xfrm>
            <a:off x="6858000" y="0"/>
            <a:ext cx="2834640" cy="64008"/>
          </a:xfrm>
          <a:prstGeom prst="rect">
            <a:avLst/>
          </a:prstGeom>
          <a:solidFill>
            <a:srgbClr val="F9D85B"/>
          </a:solidFill>
          <a:ln>
            <a:noFill/>
          </a:ln>
        </p:spPr>
      </p:sp>
      <p:sp>
        <p:nvSpPr>
          <p:cNvPr id="65"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04 / SURFACE RISK</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Make the risks explicit—and give each one an owner.</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Initial risk hypotheses. Likelihood and severity require customer evidence; they are not scored here.</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05</a:t>
            </a:r>
            <a:endParaRPr lang="en-US" sz="1200" dirty="0"/>
          </a:p>
        </p:txBody>
      </p:sp>
      <p:sp>
        <p:nvSpPr>
          <p:cNvPr id="9" name="Shape 7"/>
          <p:cNvSpPr/>
          <p:nvPr/>
        </p:nvSpPr>
        <p:spPr>
          <a:xfrm>
            <a:off x="548640" y="2194560"/>
            <a:ext cx="2112264" cy="338328"/>
          </a:xfrm>
          <a:prstGeom prst="rect">
            <a:avLst/>
          </a:prstGeom>
          <a:solidFill>
            <a:srgbClr val="F78470"/>
          </a:solidFill>
          <a:ln w="10160">
            <a:solidFill>
              <a:srgbClr val="F78470"/>
            </a:solidFill>
            <a:prstDash val="solid"/>
          </a:ln>
        </p:spPr>
      </p:sp>
      <p:sp>
        <p:nvSpPr>
          <p:cNvPr id="10" name="Text 8"/>
          <p:cNvSpPr/>
          <p:nvPr/>
        </p:nvSpPr>
        <p:spPr>
          <a:xfrm>
            <a:off x="667512" y="2290572"/>
            <a:ext cx="1874520" cy="164592"/>
          </a:xfrm>
          <a:prstGeom prst="rect">
            <a:avLst/>
          </a:prstGeom>
          <a:noFill/>
          <a:ln/>
        </p:spPr>
        <p:txBody>
          <a:bodyPr wrap="square" lIns="0" tIns="0" rIns="0" bIns="0" rtlCol="0" anchor="t"/>
          <a:lstStyle/>
          <a:p>
            <a:pPr indent="0" marL="0">
              <a:buNone/>
            </a:pPr>
            <a:r>
              <a:rPr lang="en-US" sz="1000" b="1" dirty="0">
                <a:solidFill>
                  <a:srgbClr val="173F30"/>
                </a:solidFill>
                <a:latin typeface="Arial" pitchFamily="34" charset="0"/>
                <a:ea typeface="Arial" pitchFamily="34" charset="-122"/>
                <a:cs typeface="Arial" pitchFamily="34" charset="-120"/>
              </a:rPr>
              <a:t>RISK</a:t>
            </a:r>
            <a:endParaRPr lang="en-US" sz="1000" dirty="0"/>
          </a:p>
        </p:txBody>
      </p:sp>
      <p:sp>
        <p:nvSpPr>
          <p:cNvPr id="11" name="Shape 9"/>
          <p:cNvSpPr/>
          <p:nvPr/>
        </p:nvSpPr>
        <p:spPr>
          <a:xfrm>
            <a:off x="2660904" y="2194560"/>
            <a:ext cx="2423160" cy="338328"/>
          </a:xfrm>
          <a:prstGeom prst="rect">
            <a:avLst/>
          </a:prstGeom>
          <a:solidFill>
            <a:srgbClr val="F78470"/>
          </a:solidFill>
          <a:ln w="10160">
            <a:solidFill>
              <a:srgbClr val="F78470"/>
            </a:solidFill>
            <a:prstDash val="solid"/>
          </a:ln>
        </p:spPr>
      </p:sp>
      <p:sp>
        <p:nvSpPr>
          <p:cNvPr id="12" name="Text 10"/>
          <p:cNvSpPr/>
          <p:nvPr/>
        </p:nvSpPr>
        <p:spPr>
          <a:xfrm>
            <a:off x="2779776" y="2290572"/>
            <a:ext cx="2185416" cy="164592"/>
          </a:xfrm>
          <a:prstGeom prst="rect">
            <a:avLst/>
          </a:prstGeom>
          <a:noFill/>
          <a:ln/>
        </p:spPr>
        <p:txBody>
          <a:bodyPr wrap="square" lIns="0" tIns="0" rIns="0" bIns="0" rtlCol="0" anchor="t"/>
          <a:lstStyle/>
          <a:p>
            <a:pPr indent="0" marL="0">
              <a:buNone/>
            </a:pPr>
            <a:r>
              <a:rPr lang="en-US" sz="1000" b="1" dirty="0">
                <a:solidFill>
                  <a:srgbClr val="173F30"/>
                </a:solidFill>
                <a:latin typeface="Arial" pitchFamily="34" charset="0"/>
                <a:ea typeface="Arial" pitchFamily="34" charset="-122"/>
                <a:cs typeface="Arial" pitchFamily="34" charset="-120"/>
              </a:rPr>
              <a:t>WHY IT MATTERS</a:t>
            </a:r>
            <a:endParaRPr lang="en-US" sz="1000" dirty="0"/>
          </a:p>
        </p:txBody>
      </p:sp>
      <p:sp>
        <p:nvSpPr>
          <p:cNvPr id="13" name="Shape 11"/>
          <p:cNvSpPr/>
          <p:nvPr/>
        </p:nvSpPr>
        <p:spPr>
          <a:xfrm>
            <a:off x="5084064" y="2194560"/>
            <a:ext cx="4233672" cy="338328"/>
          </a:xfrm>
          <a:prstGeom prst="rect">
            <a:avLst/>
          </a:prstGeom>
          <a:solidFill>
            <a:srgbClr val="F78470"/>
          </a:solidFill>
          <a:ln w="10160">
            <a:solidFill>
              <a:srgbClr val="F78470"/>
            </a:solidFill>
            <a:prstDash val="solid"/>
          </a:ln>
        </p:spPr>
      </p:sp>
      <p:sp>
        <p:nvSpPr>
          <p:cNvPr id="14" name="Text 12"/>
          <p:cNvSpPr/>
          <p:nvPr/>
        </p:nvSpPr>
        <p:spPr>
          <a:xfrm>
            <a:off x="5202936" y="2290572"/>
            <a:ext cx="3995928" cy="164592"/>
          </a:xfrm>
          <a:prstGeom prst="rect">
            <a:avLst/>
          </a:prstGeom>
          <a:noFill/>
          <a:ln/>
        </p:spPr>
        <p:txBody>
          <a:bodyPr wrap="square" lIns="0" tIns="0" rIns="0" bIns="0" rtlCol="0" anchor="t"/>
          <a:lstStyle/>
          <a:p>
            <a:pPr indent="0" marL="0">
              <a:buNone/>
            </a:pPr>
            <a:r>
              <a:rPr lang="en-US" sz="1000" b="1" dirty="0">
                <a:solidFill>
                  <a:srgbClr val="173F30"/>
                </a:solidFill>
                <a:latin typeface="Arial" pitchFamily="34" charset="0"/>
                <a:ea typeface="Arial" pitchFamily="34" charset="-122"/>
                <a:cs typeface="Arial" pitchFamily="34" charset="-120"/>
              </a:rPr>
              <a:t>EVIDENCE / MITIGATION</a:t>
            </a:r>
            <a:endParaRPr lang="en-US" sz="1000" dirty="0"/>
          </a:p>
        </p:txBody>
      </p:sp>
      <p:sp>
        <p:nvSpPr>
          <p:cNvPr id="15" name="Shape 13"/>
          <p:cNvSpPr/>
          <p:nvPr/>
        </p:nvSpPr>
        <p:spPr>
          <a:xfrm>
            <a:off x="9317736" y="2194560"/>
            <a:ext cx="2331720" cy="338328"/>
          </a:xfrm>
          <a:prstGeom prst="rect">
            <a:avLst/>
          </a:prstGeom>
          <a:solidFill>
            <a:srgbClr val="F78470"/>
          </a:solidFill>
          <a:ln w="10160">
            <a:solidFill>
              <a:srgbClr val="F78470"/>
            </a:solidFill>
            <a:prstDash val="solid"/>
          </a:ln>
        </p:spPr>
      </p:sp>
      <p:sp>
        <p:nvSpPr>
          <p:cNvPr id="16" name="Text 14"/>
          <p:cNvSpPr/>
          <p:nvPr/>
        </p:nvSpPr>
        <p:spPr>
          <a:xfrm>
            <a:off x="9436608" y="2290572"/>
            <a:ext cx="2093976" cy="164592"/>
          </a:xfrm>
          <a:prstGeom prst="rect">
            <a:avLst/>
          </a:prstGeom>
          <a:noFill/>
          <a:ln/>
        </p:spPr>
        <p:txBody>
          <a:bodyPr wrap="square" lIns="0" tIns="0" rIns="0" bIns="0" rtlCol="0" anchor="t"/>
          <a:lstStyle/>
          <a:p>
            <a:pPr indent="0" marL="0">
              <a:buNone/>
            </a:pPr>
            <a:r>
              <a:rPr lang="en-US" sz="1000" b="1" dirty="0">
                <a:solidFill>
                  <a:srgbClr val="173F30"/>
                </a:solidFill>
                <a:latin typeface="Arial" pitchFamily="34" charset="0"/>
                <a:ea typeface="Arial" pitchFamily="34" charset="-122"/>
                <a:cs typeface="Arial" pitchFamily="34" charset="-120"/>
              </a:rPr>
              <a:t>ACCOUNTABLE OWNER</a:t>
            </a:r>
            <a:endParaRPr lang="en-US" sz="1000" dirty="0"/>
          </a:p>
        </p:txBody>
      </p:sp>
      <p:sp>
        <p:nvSpPr>
          <p:cNvPr id="17" name="Shape 15"/>
          <p:cNvSpPr/>
          <p:nvPr/>
        </p:nvSpPr>
        <p:spPr>
          <a:xfrm>
            <a:off x="548640" y="2532888"/>
            <a:ext cx="2112264" cy="621792"/>
          </a:xfrm>
          <a:prstGeom prst="rect">
            <a:avLst/>
          </a:prstGeom>
          <a:solidFill>
            <a:srgbClr val="FFFFFF"/>
          </a:solidFill>
          <a:ln w="10160">
            <a:solidFill>
              <a:srgbClr val="FFFFFF"/>
            </a:solidFill>
            <a:prstDash val="solid"/>
          </a:ln>
        </p:spPr>
      </p:sp>
      <p:sp>
        <p:nvSpPr>
          <p:cNvPr id="18" name="Text 16"/>
          <p:cNvSpPr/>
          <p:nvPr/>
        </p:nvSpPr>
        <p:spPr>
          <a:xfrm>
            <a:off x="667512" y="2642616"/>
            <a:ext cx="1874520" cy="466344"/>
          </a:xfrm>
          <a:prstGeom prst="rect">
            <a:avLst/>
          </a:prstGeom>
          <a:noFill/>
          <a:ln/>
        </p:spPr>
        <p:txBody>
          <a:bodyPr wrap="square" lIns="0" tIns="0" rIns="0" bIns="0" rtlCol="0" anchor="t"/>
          <a:lstStyle/>
          <a:p>
            <a:pPr indent="0" marL="0">
              <a:buNone/>
            </a:pPr>
            <a:r>
              <a:rPr lang="en-US" sz="1430" b="1" dirty="0">
                <a:solidFill>
                  <a:srgbClr val="173F30"/>
                </a:solidFill>
                <a:latin typeface="Arial" pitchFamily="34" charset="0"/>
                <a:ea typeface="Arial" pitchFamily="34" charset="-122"/>
                <a:cs typeface="Arial" pitchFamily="34" charset="-120"/>
              </a:rPr>
              <a:t>No funded decision</a:t>
            </a:r>
            <a:endParaRPr lang="en-US" sz="1430" dirty="0"/>
          </a:p>
        </p:txBody>
      </p:sp>
      <p:sp>
        <p:nvSpPr>
          <p:cNvPr id="19" name="Shape 17"/>
          <p:cNvSpPr/>
          <p:nvPr/>
        </p:nvSpPr>
        <p:spPr>
          <a:xfrm>
            <a:off x="2660904" y="2532888"/>
            <a:ext cx="2423160" cy="621792"/>
          </a:xfrm>
          <a:prstGeom prst="rect">
            <a:avLst/>
          </a:prstGeom>
          <a:solidFill>
            <a:srgbClr val="FFFFFF"/>
          </a:solidFill>
          <a:ln w="10160">
            <a:solidFill>
              <a:srgbClr val="FFFFFF"/>
            </a:solidFill>
            <a:prstDash val="solid"/>
          </a:ln>
        </p:spPr>
      </p:sp>
      <p:sp>
        <p:nvSpPr>
          <p:cNvPr id="20" name="Text 18"/>
          <p:cNvSpPr/>
          <p:nvPr/>
        </p:nvSpPr>
        <p:spPr>
          <a:xfrm>
            <a:off x="2779776" y="2642616"/>
            <a:ext cx="2185416"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Engineering without a next step</a:t>
            </a:r>
            <a:endParaRPr lang="en-US" sz="1430" dirty="0"/>
          </a:p>
        </p:txBody>
      </p:sp>
      <p:sp>
        <p:nvSpPr>
          <p:cNvPr id="21" name="Shape 19"/>
          <p:cNvSpPr/>
          <p:nvPr/>
        </p:nvSpPr>
        <p:spPr>
          <a:xfrm>
            <a:off x="5084064" y="2532888"/>
            <a:ext cx="4233672" cy="621792"/>
          </a:xfrm>
          <a:prstGeom prst="rect">
            <a:avLst/>
          </a:prstGeom>
          <a:solidFill>
            <a:srgbClr val="FFFFFF"/>
          </a:solidFill>
          <a:ln w="10160">
            <a:solidFill>
              <a:srgbClr val="FFFFFF"/>
            </a:solidFill>
            <a:prstDash val="solid"/>
          </a:ln>
        </p:spPr>
      </p:sp>
      <p:sp>
        <p:nvSpPr>
          <p:cNvPr id="22" name="Text 20"/>
          <p:cNvSpPr/>
          <p:nvPr/>
        </p:nvSpPr>
        <p:spPr>
          <a:xfrm>
            <a:off x="5202936" y="2642616"/>
            <a:ext cx="3995928"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Sponsor, decision path and agreed POC exit</a:t>
            </a:r>
            <a:endParaRPr lang="en-US" sz="1430" dirty="0"/>
          </a:p>
        </p:txBody>
      </p:sp>
      <p:sp>
        <p:nvSpPr>
          <p:cNvPr id="23" name="Shape 21"/>
          <p:cNvSpPr/>
          <p:nvPr/>
        </p:nvSpPr>
        <p:spPr>
          <a:xfrm>
            <a:off x="9317736" y="2532888"/>
            <a:ext cx="2331720" cy="621792"/>
          </a:xfrm>
          <a:prstGeom prst="rect">
            <a:avLst/>
          </a:prstGeom>
          <a:solidFill>
            <a:srgbClr val="FFFFFF"/>
          </a:solidFill>
          <a:ln w="10160">
            <a:solidFill>
              <a:srgbClr val="FFFFFF"/>
            </a:solidFill>
            <a:prstDash val="solid"/>
          </a:ln>
        </p:spPr>
      </p:sp>
      <p:sp>
        <p:nvSpPr>
          <p:cNvPr id="24" name="Text 22"/>
          <p:cNvSpPr/>
          <p:nvPr/>
        </p:nvSpPr>
        <p:spPr>
          <a:xfrm>
            <a:off x="9436608" y="2642616"/>
            <a:ext cx="2093976"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Sales + customer sponsor</a:t>
            </a:r>
            <a:endParaRPr lang="en-US" sz="1430" dirty="0"/>
          </a:p>
        </p:txBody>
      </p:sp>
      <p:sp>
        <p:nvSpPr>
          <p:cNvPr id="25" name="Shape 23"/>
          <p:cNvSpPr/>
          <p:nvPr/>
        </p:nvSpPr>
        <p:spPr>
          <a:xfrm>
            <a:off x="548640" y="3154680"/>
            <a:ext cx="11100816" cy="0"/>
          </a:xfrm>
          <a:prstGeom prst="line">
            <a:avLst/>
          </a:prstGeom>
          <a:noFill/>
          <a:ln w="6350">
            <a:solidFill>
              <a:srgbClr val="D1E4D6"/>
            </a:solidFill>
            <a:prstDash val="solid"/>
          </a:ln>
        </p:spPr>
      </p:sp>
      <p:sp>
        <p:nvSpPr>
          <p:cNvPr id="26" name="Shape 24"/>
          <p:cNvSpPr/>
          <p:nvPr/>
        </p:nvSpPr>
        <p:spPr>
          <a:xfrm>
            <a:off x="548640" y="3154680"/>
            <a:ext cx="2112264" cy="621792"/>
          </a:xfrm>
          <a:prstGeom prst="rect">
            <a:avLst/>
          </a:prstGeom>
          <a:solidFill>
            <a:srgbClr val="F2F8ED"/>
          </a:solidFill>
          <a:ln w="10160">
            <a:solidFill>
              <a:srgbClr val="F2F8ED"/>
            </a:solidFill>
            <a:prstDash val="solid"/>
          </a:ln>
        </p:spPr>
      </p:sp>
      <p:sp>
        <p:nvSpPr>
          <p:cNvPr id="27" name="Text 25"/>
          <p:cNvSpPr/>
          <p:nvPr/>
        </p:nvSpPr>
        <p:spPr>
          <a:xfrm>
            <a:off x="667512" y="3264408"/>
            <a:ext cx="1874520" cy="466344"/>
          </a:xfrm>
          <a:prstGeom prst="rect">
            <a:avLst/>
          </a:prstGeom>
          <a:noFill/>
          <a:ln/>
        </p:spPr>
        <p:txBody>
          <a:bodyPr wrap="square" lIns="0" tIns="0" rIns="0" bIns="0" rtlCol="0" anchor="t"/>
          <a:lstStyle/>
          <a:p>
            <a:pPr indent="0" marL="0">
              <a:buNone/>
            </a:pPr>
            <a:r>
              <a:rPr lang="en-US" sz="1430" b="1" dirty="0">
                <a:solidFill>
                  <a:srgbClr val="173F30"/>
                </a:solidFill>
                <a:latin typeface="Arial" pitchFamily="34" charset="0"/>
                <a:ea typeface="Arial" pitchFamily="34" charset="-122"/>
                <a:cs typeface="Arial" pitchFamily="34" charset="-120"/>
              </a:rPr>
              <a:t>Provider access / rights</a:t>
            </a:r>
            <a:endParaRPr lang="en-US" sz="1430" dirty="0"/>
          </a:p>
        </p:txBody>
      </p:sp>
      <p:sp>
        <p:nvSpPr>
          <p:cNvPr id="28" name="Shape 26"/>
          <p:cNvSpPr/>
          <p:nvPr/>
        </p:nvSpPr>
        <p:spPr>
          <a:xfrm>
            <a:off x="2660904" y="3154680"/>
            <a:ext cx="2423160" cy="621792"/>
          </a:xfrm>
          <a:prstGeom prst="rect">
            <a:avLst/>
          </a:prstGeom>
          <a:solidFill>
            <a:srgbClr val="F2F8ED"/>
          </a:solidFill>
          <a:ln w="10160">
            <a:solidFill>
              <a:srgbClr val="F2F8ED"/>
            </a:solidFill>
            <a:prstDash val="solid"/>
          </a:ln>
        </p:spPr>
      </p:sp>
      <p:sp>
        <p:nvSpPr>
          <p:cNvPr id="29" name="Text 27"/>
          <p:cNvSpPr/>
          <p:nvPr/>
        </p:nvSpPr>
        <p:spPr>
          <a:xfrm>
            <a:off x="2779776" y="3264408"/>
            <a:ext cx="2185416"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Live integration may be blocked</a:t>
            </a:r>
            <a:endParaRPr lang="en-US" sz="1430" dirty="0"/>
          </a:p>
        </p:txBody>
      </p:sp>
      <p:sp>
        <p:nvSpPr>
          <p:cNvPr id="30" name="Shape 28"/>
          <p:cNvSpPr/>
          <p:nvPr/>
        </p:nvSpPr>
        <p:spPr>
          <a:xfrm>
            <a:off x="5084064" y="3154680"/>
            <a:ext cx="4233672" cy="621792"/>
          </a:xfrm>
          <a:prstGeom prst="rect">
            <a:avLst/>
          </a:prstGeom>
          <a:solidFill>
            <a:srgbClr val="F2F8ED"/>
          </a:solidFill>
          <a:ln w="10160">
            <a:solidFill>
              <a:srgbClr val="F2F8ED"/>
            </a:solidFill>
            <a:prstDash val="solid"/>
          </a:ln>
        </p:spPr>
      </p:sp>
      <p:sp>
        <p:nvSpPr>
          <p:cNvPr id="31" name="Text 29"/>
          <p:cNvSpPr/>
          <p:nvPr/>
        </p:nvSpPr>
        <p:spPr>
          <a:xfrm>
            <a:off x="5202936" y="3264408"/>
            <a:ext cx="3995928"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Authorised contracts, sandbox and usage permissions</a:t>
            </a:r>
            <a:endParaRPr lang="en-US" sz="1430" dirty="0"/>
          </a:p>
        </p:txBody>
      </p:sp>
      <p:sp>
        <p:nvSpPr>
          <p:cNvPr id="32" name="Shape 30"/>
          <p:cNvSpPr/>
          <p:nvPr/>
        </p:nvSpPr>
        <p:spPr>
          <a:xfrm>
            <a:off x="9317736" y="3154680"/>
            <a:ext cx="2331720" cy="621792"/>
          </a:xfrm>
          <a:prstGeom prst="rect">
            <a:avLst/>
          </a:prstGeom>
          <a:solidFill>
            <a:srgbClr val="F2F8ED"/>
          </a:solidFill>
          <a:ln w="10160">
            <a:solidFill>
              <a:srgbClr val="F2F8ED"/>
            </a:solidFill>
            <a:prstDash val="solid"/>
          </a:ln>
        </p:spPr>
      </p:sp>
      <p:sp>
        <p:nvSpPr>
          <p:cNvPr id="33" name="Text 31"/>
          <p:cNvSpPr/>
          <p:nvPr/>
        </p:nvSpPr>
        <p:spPr>
          <a:xfrm>
            <a:off x="9436608" y="3264408"/>
            <a:ext cx="2093976"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Partner / technical owner</a:t>
            </a:r>
            <a:endParaRPr lang="en-US" sz="1430" dirty="0"/>
          </a:p>
        </p:txBody>
      </p:sp>
      <p:sp>
        <p:nvSpPr>
          <p:cNvPr id="34" name="Shape 32"/>
          <p:cNvSpPr/>
          <p:nvPr/>
        </p:nvSpPr>
        <p:spPr>
          <a:xfrm>
            <a:off x="548640" y="3776472"/>
            <a:ext cx="11100816" cy="0"/>
          </a:xfrm>
          <a:prstGeom prst="line">
            <a:avLst/>
          </a:prstGeom>
          <a:noFill/>
          <a:ln w="6350">
            <a:solidFill>
              <a:srgbClr val="D1E4D6"/>
            </a:solidFill>
            <a:prstDash val="solid"/>
          </a:ln>
        </p:spPr>
      </p:sp>
      <p:sp>
        <p:nvSpPr>
          <p:cNvPr id="35" name="Shape 33"/>
          <p:cNvSpPr/>
          <p:nvPr/>
        </p:nvSpPr>
        <p:spPr>
          <a:xfrm>
            <a:off x="548640" y="3776472"/>
            <a:ext cx="2112264" cy="621792"/>
          </a:xfrm>
          <a:prstGeom prst="rect">
            <a:avLst/>
          </a:prstGeom>
          <a:solidFill>
            <a:srgbClr val="FFFFFF"/>
          </a:solidFill>
          <a:ln w="10160">
            <a:solidFill>
              <a:srgbClr val="FFFFFF"/>
            </a:solidFill>
            <a:prstDash val="solid"/>
          </a:ln>
        </p:spPr>
      </p:sp>
      <p:sp>
        <p:nvSpPr>
          <p:cNvPr id="36" name="Text 34"/>
          <p:cNvSpPr/>
          <p:nvPr/>
        </p:nvSpPr>
        <p:spPr>
          <a:xfrm>
            <a:off x="667512" y="3886200"/>
            <a:ext cx="1874520" cy="466344"/>
          </a:xfrm>
          <a:prstGeom prst="rect">
            <a:avLst/>
          </a:prstGeom>
          <a:noFill/>
          <a:ln/>
        </p:spPr>
        <p:txBody>
          <a:bodyPr wrap="square" lIns="0" tIns="0" rIns="0" bIns="0" rtlCol="0" anchor="t"/>
          <a:lstStyle/>
          <a:p>
            <a:pPr indent="0" marL="0">
              <a:buNone/>
            </a:pPr>
            <a:r>
              <a:rPr lang="en-US" sz="1430" b="1" dirty="0">
                <a:solidFill>
                  <a:srgbClr val="173F30"/>
                </a:solidFill>
                <a:latin typeface="Arial" pitchFamily="34" charset="0"/>
                <a:ea typeface="Arial" pitchFamily="34" charset="-122"/>
                <a:cs typeface="Arial" pitchFamily="34" charset="-120"/>
              </a:rPr>
              <a:t>Inventory / catalogue errors</a:t>
            </a:r>
            <a:endParaRPr lang="en-US" sz="1430" dirty="0"/>
          </a:p>
        </p:txBody>
      </p:sp>
      <p:sp>
        <p:nvSpPr>
          <p:cNvPr id="37" name="Shape 35"/>
          <p:cNvSpPr/>
          <p:nvPr/>
        </p:nvSpPr>
        <p:spPr>
          <a:xfrm>
            <a:off x="2660904" y="3776472"/>
            <a:ext cx="2423160" cy="621792"/>
          </a:xfrm>
          <a:prstGeom prst="rect">
            <a:avLst/>
          </a:prstGeom>
          <a:solidFill>
            <a:srgbClr val="FFFFFF"/>
          </a:solidFill>
          <a:ln w="10160">
            <a:solidFill>
              <a:srgbClr val="FFFFFF"/>
            </a:solidFill>
            <a:prstDash val="solid"/>
          </a:ln>
        </p:spPr>
      </p:sp>
      <p:sp>
        <p:nvSpPr>
          <p:cNvPr id="38" name="Text 36"/>
          <p:cNvSpPr/>
          <p:nvPr/>
        </p:nvSpPr>
        <p:spPr>
          <a:xfrm>
            <a:off x="2779776" y="3886200"/>
            <a:ext cx="2185416"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Wrong quantities or purchase packs</a:t>
            </a:r>
            <a:endParaRPr lang="en-US" sz="1430" dirty="0"/>
          </a:p>
        </p:txBody>
      </p:sp>
      <p:sp>
        <p:nvSpPr>
          <p:cNvPr id="39" name="Shape 37"/>
          <p:cNvSpPr/>
          <p:nvPr/>
        </p:nvSpPr>
        <p:spPr>
          <a:xfrm>
            <a:off x="5084064" y="3776472"/>
            <a:ext cx="4233672" cy="621792"/>
          </a:xfrm>
          <a:prstGeom prst="rect">
            <a:avLst/>
          </a:prstGeom>
          <a:solidFill>
            <a:srgbClr val="FFFFFF"/>
          </a:solidFill>
          <a:ln w="10160">
            <a:solidFill>
              <a:srgbClr val="FFFFFF"/>
            </a:solidFill>
            <a:prstDash val="solid"/>
          </a:ln>
        </p:spPr>
      </p:sp>
      <p:sp>
        <p:nvSpPr>
          <p:cNvPr id="40" name="Text 38"/>
          <p:cNvSpPr/>
          <p:nvPr/>
        </p:nvSpPr>
        <p:spPr>
          <a:xfrm>
            <a:off x="5202936" y="3886200"/>
            <a:ext cx="3995928"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Canonical units, pack rules, receipt reconciliation</a:t>
            </a:r>
            <a:endParaRPr lang="en-US" sz="1430" dirty="0"/>
          </a:p>
        </p:txBody>
      </p:sp>
      <p:sp>
        <p:nvSpPr>
          <p:cNvPr id="41" name="Shape 39"/>
          <p:cNvSpPr/>
          <p:nvPr/>
        </p:nvSpPr>
        <p:spPr>
          <a:xfrm>
            <a:off x="9317736" y="3776472"/>
            <a:ext cx="2331720" cy="621792"/>
          </a:xfrm>
          <a:prstGeom prst="rect">
            <a:avLst/>
          </a:prstGeom>
          <a:solidFill>
            <a:srgbClr val="FFFFFF"/>
          </a:solidFill>
          <a:ln w="10160">
            <a:solidFill>
              <a:srgbClr val="FFFFFF"/>
            </a:solidFill>
            <a:prstDash val="solid"/>
          </a:ln>
        </p:spPr>
      </p:sp>
      <p:sp>
        <p:nvSpPr>
          <p:cNvPr id="42" name="Text 40"/>
          <p:cNvSpPr/>
          <p:nvPr/>
        </p:nvSpPr>
        <p:spPr>
          <a:xfrm>
            <a:off x="9436608" y="3886200"/>
            <a:ext cx="2093976"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Customer data owner</a:t>
            </a:r>
            <a:endParaRPr lang="en-US" sz="1430" dirty="0"/>
          </a:p>
        </p:txBody>
      </p:sp>
      <p:sp>
        <p:nvSpPr>
          <p:cNvPr id="43" name="Shape 41"/>
          <p:cNvSpPr/>
          <p:nvPr/>
        </p:nvSpPr>
        <p:spPr>
          <a:xfrm>
            <a:off x="548640" y="4398264"/>
            <a:ext cx="11100816" cy="0"/>
          </a:xfrm>
          <a:prstGeom prst="line">
            <a:avLst/>
          </a:prstGeom>
          <a:noFill/>
          <a:ln w="6350">
            <a:solidFill>
              <a:srgbClr val="D1E4D6"/>
            </a:solidFill>
            <a:prstDash val="solid"/>
          </a:ln>
        </p:spPr>
      </p:sp>
      <p:sp>
        <p:nvSpPr>
          <p:cNvPr id="44" name="Shape 42"/>
          <p:cNvSpPr/>
          <p:nvPr/>
        </p:nvSpPr>
        <p:spPr>
          <a:xfrm>
            <a:off x="548640" y="4398264"/>
            <a:ext cx="2112264" cy="621792"/>
          </a:xfrm>
          <a:prstGeom prst="rect">
            <a:avLst/>
          </a:prstGeom>
          <a:solidFill>
            <a:srgbClr val="F2F8ED"/>
          </a:solidFill>
          <a:ln w="10160">
            <a:solidFill>
              <a:srgbClr val="F2F8ED"/>
            </a:solidFill>
            <a:prstDash val="solid"/>
          </a:ln>
        </p:spPr>
      </p:sp>
      <p:sp>
        <p:nvSpPr>
          <p:cNvPr id="45" name="Text 43"/>
          <p:cNvSpPr/>
          <p:nvPr/>
        </p:nvSpPr>
        <p:spPr>
          <a:xfrm>
            <a:off x="667512" y="4507992"/>
            <a:ext cx="1874520" cy="466344"/>
          </a:xfrm>
          <a:prstGeom prst="rect">
            <a:avLst/>
          </a:prstGeom>
          <a:noFill/>
          <a:ln/>
        </p:spPr>
        <p:txBody>
          <a:bodyPr wrap="square" lIns="0" tIns="0" rIns="0" bIns="0" rtlCol="0" anchor="t"/>
          <a:lstStyle/>
          <a:p>
            <a:pPr indent="0" marL="0">
              <a:buNone/>
            </a:pPr>
            <a:r>
              <a:rPr lang="en-US" sz="1430" b="1" dirty="0">
                <a:solidFill>
                  <a:srgbClr val="173F30"/>
                </a:solidFill>
                <a:latin typeface="Arial" pitchFamily="34" charset="0"/>
                <a:ea typeface="Arial" pitchFamily="34" charset="-122"/>
                <a:cs typeface="Arial" pitchFamily="34" charset="-120"/>
              </a:rPr>
              <a:t>Device behavior / safety</a:t>
            </a:r>
            <a:endParaRPr lang="en-US" sz="1430" dirty="0"/>
          </a:p>
        </p:txBody>
      </p:sp>
      <p:sp>
        <p:nvSpPr>
          <p:cNvPr id="46" name="Shape 44"/>
          <p:cNvSpPr/>
          <p:nvPr/>
        </p:nvSpPr>
        <p:spPr>
          <a:xfrm>
            <a:off x="2660904" y="4398264"/>
            <a:ext cx="2423160" cy="621792"/>
          </a:xfrm>
          <a:prstGeom prst="rect">
            <a:avLst/>
          </a:prstGeom>
          <a:solidFill>
            <a:srgbClr val="F2F8ED"/>
          </a:solidFill>
          <a:ln w="10160">
            <a:solidFill>
              <a:srgbClr val="F2F8ED"/>
            </a:solidFill>
            <a:prstDash val="solid"/>
          </a:ln>
        </p:spPr>
      </p:sp>
      <p:sp>
        <p:nvSpPr>
          <p:cNvPr id="47" name="Text 45"/>
          <p:cNvSpPr/>
          <p:nvPr/>
        </p:nvSpPr>
        <p:spPr>
          <a:xfrm>
            <a:off x="2779776" y="4507992"/>
            <a:ext cx="2185416"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Unsupported or unsafe operation</a:t>
            </a:r>
            <a:endParaRPr lang="en-US" sz="1430" dirty="0"/>
          </a:p>
        </p:txBody>
      </p:sp>
      <p:sp>
        <p:nvSpPr>
          <p:cNvPr id="48" name="Shape 46"/>
          <p:cNvSpPr/>
          <p:nvPr/>
        </p:nvSpPr>
        <p:spPr>
          <a:xfrm>
            <a:off x="5084064" y="4398264"/>
            <a:ext cx="4233672" cy="621792"/>
          </a:xfrm>
          <a:prstGeom prst="rect">
            <a:avLst/>
          </a:prstGeom>
          <a:solidFill>
            <a:srgbClr val="F2F8ED"/>
          </a:solidFill>
          <a:ln w="10160">
            <a:solidFill>
              <a:srgbClr val="F2F8ED"/>
            </a:solidFill>
            <a:prstDash val="solid"/>
          </a:ln>
        </p:spPr>
      </p:sp>
      <p:sp>
        <p:nvSpPr>
          <p:cNvPr id="49" name="Text 47"/>
          <p:cNvSpPr/>
          <p:nvPr/>
        </p:nvSpPr>
        <p:spPr>
          <a:xfrm>
            <a:off x="5202936" y="4507992"/>
            <a:ext cx="3995928"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Model-level capabilities, approvals and offline fallback</a:t>
            </a:r>
            <a:endParaRPr lang="en-US" sz="1430" dirty="0"/>
          </a:p>
        </p:txBody>
      </p:sp>
      <p:sp>
        <p:nvSpPr>
          <p:cNvPr id="50" name="Shape 48"/>
          <p:cNvSpPr/>
          <p:nvPr/>
        </p:nvSpPr>
        <p:spPr>
          <a:xfrm>
            <a:off x="9317736" y="4398264"/>
            <a:ext cx="2331720" cy="621792"/>
          </a:xfrm>
          <a:prstGeom prst="rect">
            <a:avLst/>
          </a:prstGeom>
          <a:solidFill>
            <a:srgbClr val="F2F8ED"/>
          </a:solidFill>
          <a:ln w="10160">
            <a:solidFill>
              <a:srgbClr val="F2F8ED"/>
            </a:solidFill>
            <a:prstDash val="solid"/>
          </a:ln>
        </p:spPr>
      </p:sp>
      <p:sp>
        <p:nvSpPr>
          <p:cNvPr id="51" name="Text 49"/>
          <p:cNvSpPr/>
          <p:nvPr/>
        </p:nvSpPr>
        <p:spPr>
          <a:xfrm>
            <a:off x="9436608" y="4507992"/>
            <a:ext cx="2093976"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Device engineering owner</a:t>
            </a:r>
            <a:endParaRPr lang="en-US" sz="1430" dirty="0"/>
          </a:p>
        </p:txBody>
      </p:sp>
      <p:sp>
        <p:nvSpPr>
          <p:cNvPr id="52" name="Shape 50"/>
          <p:cNvSpPr/>
          <p:nvPr/>
        </p:nvSpPr>
        <p:spPr>
          <a:xfrm>
            <a:off x="548640" y="5020056"/>
            <a:ext cx="11100816" cy="0"/>
          </a:xfrm>
          <a:prstGeom prst="line">
            <a:avLst/>
          </a:prstGeom>
          <a:noFill/>
          <a:ln w="6350">
            <a:solidFill>
              <a:srgbClr val="D1E4D6"/>
            </a:solidFill>
            <a:prstDash val="solid"/>
          </a:ln>
        </p:spPr>
      </p:sp>
      <p:sp>
        <p:nvSpPr>
          <p:cNvPr id="53" name="Shape 51"/>
          <p:cNvSpPr/>
          <p:nvPr/>
        </p:nvSpPr>
        <p:spPr>
          <a:xfrm>
            <a:off x="548640" y="5020056"/>
            <a:ext cx="2112264" cy="621792"/>
          </a:xfrm>
          <a:prstGeom prst="rect">
            <a:avLst/>
          </a:prstGeom>
          <a:solidFill>
            <a:srgbClr val="FFFFFF"/>
          </a:solidFill>
          <a:ln w="10160">
            <a:solidFill>
              <a:srgbClr val="FFFFFF"/>
            </a:solidFill>
            <a:prstDash val="solid"/>
          </a:ln>
        </p:spPr>
      </p:sp>
      <p:sp>
        <p:nvSpPr>
          <p:cNvPr id="54" name="Text 52"/>
          <p:cNvSpPr/>
          <p:nvPr/>
        </p:nvSpPr>
        <p:spPr>
          <a:xfrm>
            <a:off x="667512" y="5129784"/>
            <a:ext cx="1874520" cy="466344"/>
          </a:xfrm>
          <a:prstGeom prst="rect">
            <a:avLst/>
          </a:prstGeom>
          <a:noFill/>
          <a:ln/>
        </p:spPr>
        <p:txBody>
          <a:bodyPr wrap="square" lIns="0" tIns="0" rIns="0" bIns="0" rtlCol="0" anchor="t"/>
          <a:lstStyle/>
          <a:p>
            <a:pPr indent="0" marL="0">
              <a:buNone/>
            </a:pPr>
            <a:r>
              <a:rPr lang="en-US" sz="1430" b="1" dirty="0">
                <a:solidFill>
                  <a:srgbClr val="173F30"/>
                </a:solidFill>
                <a:latin typeface="Arial" pitchFamily="34" charset="0"/>
                <a:ea typeface="Arial" pitchFamily="34" charset="-122"/>
                <a:cs typeface="Arial" pitchFamily="34" charset="-120"/>
              </a:rPr>
              <a:t>Data / operational ownership</a:t>
            </a:r>
            <a:endParaRPr lang="en-US" sz="1430" dirty="0"/>
          </a:p>
        </p:txBody>
      </p:sp>
      <p:sp>
        <p:nvSpPr>
          <p:cNvPr id="55" name="Shape 53"/>
          <p:cNvSpPr/>
          <p:nvPr/>
        </p:nvSpPr>
        <p:spPr>
          <a:xfrm>
            <a:off x="2660904" y="5020056"/>
            <a:ext cx="2423160" cy="621792"/>
          </a:xfrm>
          <a:prstGeom prst="rect">
            <a:avLst/>
          </a:prstGeom>
          <a:solidFill>
            <a:srgbClr val="FFFFFF"/>
          </a:solidFill>
          <a:ln w="10160">
            <a:solidFill>
              <a:srgbClr val="FFFFFF"/>
            </a:solidFill>
            <a:prstDash val="solid"/>
          </a:ln>
        </p:spPr>
      </p:sp>
      <p:sp>
        <p:nvSpPr>
          <p:cNvPr id="56" name="Text 54"/>
          <p:cNvSpPr/>
          <p:nvPr/>
        </p:nvSpPr>
        <p:spPr>
          <a:xfrm>
            <a:off x="2779776" y="5129784"/>
            <a:ext cx="2185416"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Unclear controls or incident response</a:t>
            </a:r>
            <a:endParaRPr lang="en-US" sz="1430" dirty="0"/>
          </a:p>
        </p:txBody>
      </p:sp>
      <p:sp>
        <p:nvSpPr>
          <p:cNvPr id="57" name="Shape 55"/>
          <p:cNvSpPr/>
          <p:nvPr/>
        </p:nvSpPr>
        <p:spPr>
          <a:xfrm>
            <a:off x="5084064" y="5020056"/>
            <a:ext cx="4233672" cy="621792"/>
          </a:xfrm>
          <a:prstGeom prst="rect">
            <a:avLst/>
          </a:prstGeom>
          <a:solidFill>
            <a:srgbClr val="FFFFFF"/>
          </a:solidFill>
          <a:ln w="10160">
            <a:solidFill>
              <a:srgbClr val="FFFFFF"/>
            </a:solidFill>
            <a:prstDash val="solid"/>
          </a:ln>
        </p:spPr>
      </p:sp>
      <p:sp>
        <p:nvSpPr>
          <p:cNvPr id="58" name="Text 56"/>
          <p:cNvSpPr/>
          <p:nvPr/>
        </p:nvSpPr>
        <p:spPr>
          <a:xfrm>
            <a:off x="5202936" y="5129784"/>
            <a:ext cx="3995928"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Data map, retention choices and support responsibilities</a:t>
            </a:r>
            <a:endParaRPr lang="en-US" sz="1430" dirty="0"/>
          </a:p>
        </p:txBody>
      </p:sp>
      <p:sp>
        <p:nvSpPr>
          <p:cNvPr id="59" name="Shape 57"/>
          <p:cNvSpPr/>
          <p:nvPr/>
        </p:nvSpPr>
        <p:spPr>
          <a:xfrm>
            <a:off x="9317736" y="5020056"/>
            <a:ext cx="2331720" cy="621792"/>
          </a:xfrm>
          <a:prstGeom prst="rect">
            <a:avLst/>
          </a:prstGeom>
          <a:solidFill>
            <a:srgbClr val="FFFFFF"/>
          </a:solidFill>
          <a:ln w="10160">
            <a:solidFill>
              <a:srgbClr val="FFFFFF"/>
            </a:solidFill>
            <a:prstDash val="solid"/>
          </a:ln>
        </p:spPr>
      </p:sp>
      <p:sp>
        <p:nvSpPr>
          <p:cNvPr id="60" name="Text 58"/>
          <p:cNvSpPr/>
          <p:nvPr/>
        </p:nvSpPr>
        <p:spPr>
          <a:xfrm>
            <a:off x="9436608" y="5129784"/>
            <a:ext cx="2093976" cy="466344"/>
          </a:xfrm>
          <a:prstGeom prst="rect">
            <a:avLst/>
          </a:prstGeom>
          <a:noFill/>
          <a:ln/>
        </p:spPr>
        <p:txBody>
          <a:bodyPr wrap="square" lIns="0" tIns="0" rIns="0" bIns="0" rtlCol="0" anchor="t"/>
          <a:lstStyle/>
          <a:p>
            <a:pPr indent="0" marL="0">
              <a:buNone/>
            </a:pPr>
            <a:r>
              <a:rPr lang="en-US" sz="1430" dirty="0">
                <a:solidFill>
                  <a:srgbClr val="425C50"/>
                </a:solidFill>
                <a:latin typeface="Arial" pitchFamily="34" charset="0"/>
                <a:ea typeface="Arial" pitchFamily="34" charset="-122"/>
                <a:cs typeface="Arial" pitchFamily="34" charset="-120"/>
              </a:rPr>
              <a:t>Security + operations</a:t>
            </a:r>
            <a:endParaRPr lang="en-US" sz="1430" dirty="0"/>
          </a:p>
        </p:txBody>
      </p:sp>
      <p:sp>
        <p:nvSpPr>
          <p:cNvPr id="61" name="Shape 59"/>
          <p:cNvSpPr/>
          <p:nvPr/>
        </p:nvSpPr>
        <p:spPr>
          <a:xfrm>
            <a:off x="548640" y="5641848"/>
            <a:ext cx="11100816" cy="0"/>
          </a:xfrm>
          <a:prstGeom prst="line">
            <a:avLst/>
          </a:prstGeom>
          <a:noFill/>
          <a:ln w="6350">
            <a:solidFill>
              <a:srgbClr val="D1E4D6"/>
            </a:solidFill>
            <a:prstDash val="solid"/>
          </a:ln>
        </p:spPr>
      </p:sp>
      <p:sp>
        <p:nvSpPr>
          <p:cNvPr id="62" name="Shape 60"/>
          <p:cNvSpPr/>
          <p:nvPr/>
        </p:nvSpPr>
        <p:spPr>
          <a:xfrm>
            <a:off x="530352" y="5870448"/>
            <a:ext cx="11137392" cy="429768"/>
          </a:xfrm>
          <a:prstGeom prst="rect">
            <a:avLst/>
          </a:prstGeom>
          <a:solidFill>
            <a:srgbClr val="E5F7B6"/>
          </a:solidFill>
          <a:ln w="10160">
            <a:solidFill>
              <a:srgbClr val="E5F7B6"/>
            </a:solidFill>
            <a:prstDash val="solid"/>
          </a:ln>
        </p:spPr>
      </p:sp>
      <p:sp>
        <p:nvSpPr>
          <p:cNvPr id="64" name="Fresh palette: card accent"/>
          <p:cNvSpPr/>
          <p:nvPr/>
        </p:nvSpPr>
        <p:spPr>
          <a:xfrm>
            <a:off x="530352" y="5870448"/>
            <a:ext cx="11137392" cy="41148"/>
          </a:xfrm>
          <a:prstGeom prst="rect">
            <a:avLst/>
          </a:prstGeom>
          <a:solidFill>
            <a:srgbClr val="087F5B"/>
          </a:solidFill>
          <a:ln>
            <a:noFill/>
          </a:ln>
        </p:spPr>
      </p:sp>
      <p:sp>
        <p:nvSpPr>
          <p:cNvPr id="63" name="Text 61"/>
          <p:cNvSpPr/>
          <p:nvPr/>
        </p:nvSpPr>
        <p:spPr>
          <a:xfrm>
            <a:off x="713232" y="5971032"/>
            <a:ext cx="10771632" cy="237744"/>
          </a:xfrm>
          <a:prstGeom prst="rect">
            <a:avLst/>
          </a:prstGeom>
          <a:noFill/>
          <a:ln/>
        </p:spPr>
        <p:txBody>
          <a:bodyPr wrap="square" lIns="0" tIns="0" rIns="0" bIns="0" rtlCol="0" anchor="t"/>
          <a:lstStyle/>
          <a:p>
            <a:pPr indent="0" marL="0">
              <a:buNone/>
            </a:pPr>
            <a:r>
              <a:rPr lang="en-US" sz="1400" b="1" dirty="0">
                <a:solidFill>
                  <a:srgbClr val="173F30"/>
                </a:solidFill>
                <a:latin typeface="Arial" pitchFamily="34" charset="0"/>
                <a:ea typeface="Arial" pitchFamily="34" charset="-122"/>
                <a:cs typeface="Arial" pitchFamily="34" charset="-120"/>
              </a:rPr>
              <a:t>Mocking a dependency helps the POC. It does not remove that dependency from the pilot.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CF5"/>
        </a:solidFill>
      </p:bgPr>
    </p:bg>
    <p:spTree>
      <p:nvGrpSpPr>
        <p:cNvPr id="1" name=""/>
        <p:cNvGrpSpPr/>
        <p:nvPr/>
      </p:nvGrpSpPr>
      <p:grpSpPr>
        <a:xfrm>
          <a:off x="0" y="0"/>
          <a:ext cx="0" cy="0"/>
          <a:chOff x="0" y="0"/>
          <a:chExt cx="0" cy="0"/>
        </a:xfrm>
      </p:grpSpPr>
      <p:sp>
        <p:nvSpPr>
          <p:cNvPr id="26" name="Fresh palette: top colour ribbon"/>
          <p:cNvSpPr/>
          <p:nvPr/>
        </p:nvSpPr>
        <p:spPr>
          <a:xfrm>
            <a:off x="9692640" y="0"/>
            <a:ext cx="2499360" cy="64008"/>
          </a:xfrm>
          <a:prstGeom prst="rect">
            <a:avLst/>
          </a:prstGeom>
          <a:solidFill>
            <a:srgbClr val="F78470"/>
          </a:solidFill>
          <a:ln>
            <a:noFill/>
          </a:ln>
        </p:spPr>
      </p:sp>
      <p:sp>
        <p:nvSpPr>
          <p:cNvPr id="25" name="Fresh palette: top colour ribbon"/>
          <p:cNvSpPr/>
          <p:nvPr/>
        </p:nvSpPr>
        <p:spPr>
          <a:xfrm>
            <a:off x="6858000" y="0"/>
            <a:ext cx="2834640" cy="64008"/>
          </a:xfrm>
          <a:prstGeom prst="rect">
            <a:avLst/>
          </a:prstGeom>
          <a:solidFill>
            <a:srgbClr val="F9D85B"/>
          </a:solidFill>
          <a:ln>
            <a:noFill/>
          </a:ln>
        </p:spPr>
      </p:sp>
      <p:sp>
        <p:nvSpPr>
          <p:cNvPr id="24"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05 / CONTRACT THE EXPERIMENT</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Agree on what this POC can actually prove.</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One recipe • 2 or 4 servings • one pantry • one substitution • one retailer • one oven</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06</a:t>
            </a:r>
            <a:endParaRPr lang="en-US" sz="1200" dirty="0"/>
          </a:p>
        </p:txBody>
      </p:sp>
      <p:sp>
        <p:nvSpPr>
          <p:cNvPr id="9" name="Shape 7"/>
          <p:cNvSpPr/>
          <p:nvPr/>
        </p:nvSpPr>
        <p:spPr>
          <a:xfrm>
            <a:off x="548640" y="2267712"/>
            <a:ext cx="3566160" cy="3383280"/>
          </a:xfrm>
          <a:prstGeom prst="rect">
            <a:avLst/>
          </a:prstGeom>
          <a:solidFill>
            <a:srgbClr val="DCF5E7"/>
          </a:solidFill>
          <a:ln w="10160">
            <a:solidFill>
              <a:srgbClr val="DCF5E7"/>
            </a:solidFill>
            <a:prstDash val="solid"/>
          </a:ln>
        </p:spPr>
      </p:sp>
      <p:sp>
        <p:nvSpPr>
          <p:cNvPr id="27" name="Fresh palette: card accent"/>
          <p:cNvSpPr/>
          <p:nvPr/>
        </p:nvSpPr>
        <p:spPr>
          <a:xfrm>
            <a:off x="548640" y="2267712"/>
            <a:ext cx="3566160" cy="50292"/>
          </a:xfrm>
          <a:prstGeom prst="rect">
            <a:avLst/>
          </a:prstGeom>
          <a:solidFill>
            <a:srgbClr val="087F5B"/>
          </a:solidFill>
          <a:ln>
            <a:noFill/>
          </a:ln>
        </p:spPr>
      </p:sp>
      <p:sp>
        <p:nvSpPr>
          <p:cNvPr id="10" name="Text 8"/>
          <p:cNvSpPr/>
          <p:nvPr/>
        </p:nvSpPr>
        <p:spPr>
          <a:xfrm>
            <a:off x="758952" y="2478024"/>
            <a:ext cx="3145536" cy="228600"/>
          </a:xfrm>
          <a:prstGeom prst="rect">
            <a:avLst/>
          </a:prstGeom>
          <a:noFill/>
          <a:ln/>
        </p:spPr>
        <p:txBody>
          <a:bodyPr wrap="square" lIns="0" tIns="0" rIns="0" bIns="0" rtlCol="0" anchor="t"/>
          <a:lstStyle/>
          <a:p>
            <a:pPr indent="0" marL="0">
              <a:buNone/>
            </a:pPr>
            <a:r>
              <a:rPr lang="en-US" sz="1000" b="1" spc="100" kern="0" dirty="0">
                <a:solidFill>
                  <a:srgbClr val="0B6E46"/>
                </a:solidFill>
                <a:latin typeface="Arial" pitchFamily="34" charset="0"/>
                <a:ea typeface="Arial" pitchFamily="34" charset="-122"/>
                <a:cs typeface="Arial" pitchFamily="34" charset="-120"/>
              </a:rPr>
              <a:t>WORKING LOGIC TO BUILD</a:t>
            </a:r>
            <a:endParaRPr lang="en-US" sz="1000" dirty="0"/>
          </a:p>
        </p:txBody>
      </p:sp>
      <p:sp>
        <p:nvSpPr>
          <p:cNvPr id="11" name="Text 9"/>
          <p:cNvSpPr/>
          <p:nvPr/>
        </p:nvSpPr>
        <p:spPr>
          <a:xfrm>
            <a:off x="758952" y="2916936"/>
            <a:ext cx="3145536" cy="685800"/>
          </a:xfrm>
          <a:prstGeom prst="rect">
            <a:avLst/>
          </a:prstGeom>
          <a:noFill/>
          <a:ln/>
        </p:spPr>
        <p:txBody>
          <a:bodyPr wrap="square" lIns="0" tIns="0" rIns="0" bIns="0" rtlCol="0" anchor="t"/>
          <a:lstStyle/>
          <a:p>
            <a:pPr indent="0" marL="0">
              <a:buNone/>
            </a:pPr>
            <a:r>
              <a:rPr lang="en-US" sz="2200" b="1" dirty="0">
                <a:solidFill>
                  <a:srgbClr val="173F30"/>
                </a:solidFill>
                <a:latin typeface="Arial" pitchFamily="34" charset="0"/>
                <a:ea typeface="Arial" pitchFamily="34" charset="-122"/>
                <a:cs typeface="Arial" pitchFamily="34" charset="-120"/>
              </a:rPr>
              <a:t>A coherent journey</a:t>
            </a:r>
            <a:endParaRPr lang="en-US" sz="2200" dirty="0"/>
          </a:p>
        </p:txBody>
      </p:sp>
      <p:sp>
        <p:nvSpPr>
          <p:cNvPr id="12" name="Text 10"/>
          <p:cNvSpPr/>
          <p:nvPr/>
        </p:nvSpPr>
        <p:spPr>
          <a:xfrm>
            <a:off x="758952" y="3749040"/>
            <a:ext cx="3145536" cy="1764792"/>
          </a:xfrm>
          <a:prstGeom prst="rect">
            <a:avLst/>
          </a:prstGeom>
          <a:noFill/>
          <a:ln/>
        </p:spPr>
        <p:txBody>
          <a:bodyPr wrap="square" lIns="0" tIns="0" rIns="0" bIns="0" rtlCol="0" anchor="t"/>
          <a:lstStyle/>
          <a:p>
            <a:pPr indent="0" marL="0">
              <a:buNone/>
            </a:pPr>
            <a:r>
              <a:rPr lang="en-US" sz="1800" dirty="0">
                <a:solidFill>
                  <a:srgbClr val="425C50"/>
                </a:solidFill>
                <a:latin typeface="Arial" pitchFamily="34" charset="0"/>
                <a:ea typeface="Arial" pitchFamily="34" charset="-122"/>
                <a:cs typeface="Arial" pitchFamily="34" charset="-120"/>
              </a:rPr>
              <a:t>Quantity and pack calculations</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Review and approval controls</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Delivery and cooking states</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Reset and visible activity</a:t>
            </a:r>
            <a:endParaRPr lang="en-US" sz="1800" dirty="0"/>
          </a:p>
        </p:txBody>
      </p:sp>
      <p:sp>
        <p:nvSpPr>
          <p:cNvPr id="13" name="Shape 11"/>
          <p:cNvSpPr/>
          <p:nvPr/>
        </p:nvSpPr>
        <p:spPr>
          <a:xfrm>
            <a:off x="4315968" y="2267712"/>
            <a:ext cx="3566160" cy="3383280"/>
          </a:xfrm>
          <a:prstGeom prst="rect">
            <a:avLst/>
          </a:prstGeom>
          <a:solidFill>
            <a:srgbClr val="FFF0AD"/>
          </a:solidFill>
          <a:ln w="10160">
            <a:solidFill>
              <a:srgbClr val="FFF0AD"/>
            </a:solidFill>
            <a:prstDash val="solid"/>
          </a:ln>
        </p:spPr>
      </p:sp>
      <p:sp>
        <p:nvSpPr>
          <p:cNvPr id="28" name="Fresh palette: card accent"/>
          <p:cNvSpPr/>
          <p:nvPr/>
        </p:nvSpPr>
        <p:spPr>
          <a:xfrm>
            <a:off x="4315968" y="2267712"/>
            <a:ext cx="3566160" cy="50292"/>
          </a:xfrm>
          <a:prstGeom prst="rect">
            <a:avLst/>
          </a:prstGeom>
          <a:solidFill>
            <a:srgbClr val="F9D85B"/>
          </a:solidFill>
          <a:ln>
            <a:noFill/>
          </a:ln>
        </p:spPr>
      </p:sp>
      <p:sp>
        <p:nvSpPr>
          <p:cNvPr id="14" name="Text 12"/>
          <p:cNvSpPr/>
          <p:nvPr/>
        </p:nvSpPr>
        <p:spPr>
          <a:xfrm>
            <a:off x="4526280" y="2478024"/>
            <a:ext cx="3145536" cy="228600"/>
          </a:xfrm>
          <a:prstGeom prst="rect">
            <a:avLst/>
          </a:prstGeom>
          <a:noFill/>
          <a:ln/>
        </p:spPr>
        <p:txBody>
          <a:bodyPr wrap="square" lIns="0" tIns="0" rIns="0" bIns="0" rtlCol="0" anchor="t"/>
          <a:lstStyle/>
          <a:p>
            <a:pPr indent="0" marL="0">
              <a:buNone/>
            </a:pPr>
            <a:r>
              <a:rPr lang="en-US" sz="1000" b="1" spc="100" kern="0" dirty="0">
                <a:solidFill>
                  <a:srgbClr val="795309"/>
                </a:solidFill>
                <a:latin typeface="Arial" pitchFamily="34" charset="0"/>
                <a:ea typeface="Arial" pitchFamily="34" charset="-122"/>
                <a:cs typeface="Arial" pitchFamily="34" charset="-120"/>
              </a:rPr>
              <a:t>SIMULATED BOUNDARIES</a:t>
            </a:r>
            <a:endParaRPr lang="en-US" sz="1000" dirty="0"/>
          </a:p>
        </p:txBody>
      </p:sp>
      <p:sp>
        <p:nvSpPr>
          <p:cNvPr id="15" name="Text 13"/>
          <p:cNvSpPr/>
          <p:nvPr/>
        </p:nvSpPr>
        <p:spPr>
          <a:xfrm>
            <a:off x="4526280" y="2916936"/>
            <a:ext cx="3145536" cy="685800"/>
          </a:xfrm>
          <a:prstGeom prst="rect">
            <a:avLst/>
          </a:prstGeom>
          <a:noFill/>
          <a:ln/>
        </p:spPr>
        <p:txBody>
          <a:bodyPr wrap="square" lIns="0" tIns="0" rIns="0" bIns="0" rtlCol="0" anchor="t"/>
          <a:lstStyle/>
          <a:p>
            <a:pPr indent="0" marL="0">
              <a:buNone/>
            </a:pPr>
            <a:r>
              <a:rPr lang="en-US" sz="2200" b="1" dirty="0">
                <a:solidFill>
                  <a:srgbClr val="173F30"/>
                </a:solidFill>
                <a:latin typeface="Arial" pitchFamily="34" charset="0"/>
                <a:ea typeface="Arial" pitchFamily="34" charset="-122"/>
                <a:cs typeface="Arial" pitchFamily="34" charset="-120"/>
              </a:rPr>
              <a:t>No external effects</a:t>
            </a:r>
            <a:endParaRPr lang="en-US" sz="2200" dirty="0"/>
          </a:p>
        </p:txBody>
      </p:sp>
      <p:sp>
        <p:nvSpPr>
          <p:cNvPr id="16" name="Text 14"/>
          <p:cNvSpPr/>
          <p:nvPr/>
        </p:nvSpPr>
        <p:spPr>
          <a:xfrm>
            <a:off x="4526280" y="3749040"/>
            <a:ext cx="3145536" cy="1764792"/>
          </a:xfrm>
          <a:prstGeom prst="rect">
            <a:avLst/>
          </a:prstGeom>
          <a:noFill/>
          <a:ln/>
        </p:spPr>
        <p:txBody>
          <a:bodyPr wrap="square" lIns="0" tIns="0" rIns="0" bIns="0" rtlCol="0" anchor="t"/>
          <a:lstStyle/>
          <a:p>
            <a:pPr indent="0" marL="0">
              <a:buNone/>
            </a:pPr>
            <a:r>
              <a:rPr lang="en-US" sz="1800" dirty="0">
                <a:solidFill>
                  <a:srgbClr val="425C50"/>
                </a:solidFill>
                <a:latin typeface="Arial" pitchFamily="34" charset="0"/>
                <a:ea typeface="Arial" pitchFamily="34" charset="-122"/>
                <a:cs typeface="Arial" pitchFamily="34" charset="-120"/>
              </a:rPr>
              <a:t>Editable sample inventory</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Fictional prices and orders</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Fictional oven capabilities</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In-browser provider adapters</a:t>
            </a:r>
            <a:endParaRPr lang="en-US" sz="1800" dirty="0"/>
          </a:p>
        </p:txBody>
      </p:sp>
      <p:sp>
        <p:nvSpPr>
          <p:cNvPr id="17" name="Shape 15"/>
          <p:cNvSpPr/>
          <p:nvPr/>
        </p:nvSpPr>
        <p:spPr>
          <a:xfrm>
            <a:off x="8083296" y="2267712"/>
            <a:ext cx="3566160" cy="3383280"/>
          </a:xfrm>
          <a:prstGeom prst="rect">
            <a:avLst/>
          </a:prstGeom>
          <a:solidFill>
            <a:srgbClr val="FFE1D8"/>
          </a:solidFill>
          <a:ln w="10160">
            <a:solidFill>
              <a:srgbClr val="FFE1D8"/>
            </a:solidFill>
            <a:prstDash val="solid"/>
          </a:ln>
        </p:spPr>
      </p:sp>
      <p:sp>
        <p:nvSpPr>
          <p:cNvPr id="29" name="Fresh palette: card accent"/>
          <p:cNvSpPr/>
          <p:nvPr/>
        </p:nvSpPr>
        <p:spPr>
          <a:xfrm>
            <a:off x="8083296" y="2267712"/>
            <a:ext cx="3566160" cy="50292"/>
          </a:xfrm>
          <a:prstGeom prst="rect">
            <a:avLst/>
          </a:prstGeom>
          <a:solidFill>
            <a:srgbClr val="F78470"/>
          </a:solidFill>
          <a:ln>
            <a:noFill/>
          </a:ln>
        </p:spPr>
      </p:sp>
      <p:sp>
        <p:nvSpPr>
          <p:cNvPr id="18" name="Text 16"/>
          <p:cNvSpPr/>
          <p:nvPr/>
        </p:nvSpPr>
        <p:spPr>
          <a:xfrm>
            <a:off x="8293608" y="2478024"/>
            <a:ext cx="3145536" cy="228600"/>
          </a:xfrm>
          <a:prstGeom prst="rect">
            <a:avLst/>
          </a:prstGeom>
          <a:noFill/>
          <a:ln/>
        </p:spPr>
        <p:txBody>
          <a:bodyPr wrap="square" lIns="0" tIns="0" rIns="0" bIns="0" rtlCol="0" anchor="t"/>
          <a:lstStyle/>
          <a:p>
            <a:pPr indent="0" marL="0">
              <a:buNone/>
            </a:pPr>
            <a:r>
              <a:rPr lang="en-US" sz="1000" b="1" spc="100" kern="0" dirty="0">
                <a:solidFill>
                  <a:srgbClr val="A33B27"/>
                </a:solidFill>
                <a:latin typeface="Arial" pitchFamily="34" charset="0"/>
                <a:ea typeface="Arial" pitchFamily="34" charset="-122"/>
                <a:cs typeface="Arial" pitchFamily="34" charset="-120"/>
              </a:rPr>
              <a:t>NOT PROVEN BY THIS POC</a:t>
            </a:r>
            <a:endParaRPr lang="en-US" sz="1000" dirty="0"/>
          </a:p>
        </p:txBody>
      </p:sp>
      <p:sp>
        <p:nvSpPr>
          <p:cNvPr id="19" name="Text 17"/>
          <p:cNvSpPr/>
          <p:nvPr/>
        </p:nvSpPr>
        <p:spPr>
          <a:xfrm>
            <a:off x="8293608" y="2916936"/>
            <a:ext cx="3145536" cy="685800"/>
          </a:xfrm>
          <a:prstGeom prst="rect">
            <a:avLst/>
          </a:prstGeom>
          <a:noFill/>
          <a:ln/>
        </p:spPr>
        <p:txBody>
          <a:bodyPr wrap="square" lIns="0" tIns="0" rIns="0" bIns="0" rtlCol="0" anchor="t"/>
          <a:lstStyle/>
          <a:p>
            <a:pPr indent="0" marL="0">
              <a:buNone/>
            </a:pPr>
            <a:r>
              <a:rPr lang="en-US" sz="2200" b="1" dirty="0">
                <a:solidFill>
                  <a:srgbClr val="173F30"/>
                </a:solidFill>
                <a:latin typeface="Arial" pitchFamily="34" charset="0"/>
                <a:ea typeface="Arial" pitchFamily="34" charset="-122"/>
                <a:cs typeface="Arial" pitchFamily="34" charset="-120"/>
              </a:rPr>
              <a:t>A separate pilot gate</a:t>
            </a:r>
            <a:endParaRPr lang="en-US" sz="2200" dirty="0"/>
          </a:p>
        </p:txBody>
      </p:sp>
      <p:sp>
        <p:nvSpPr>
          <p:cNvPr id="20" name="Text 18"/>
          <p:cNvSpPr/>
          <p:nvPr/>
        </p:nvSpPr>
        <p:spPr>
          <a:xfrm>
            <a:off x="8293608" y="3749040"/>
            <a:ext cx="3145536" cy="1764792"/>
          </a:xfrm>
          <a:prstGeom prst="rect">
            <a:avLst/>
          </a:prstGeom>
          <a:noFill/>
          <a:ln/>
        </p:spPr>
        <p:txBody>
          <a:bodyPr wrap="square" lIns="0" tIns="0" rIns="0" bIns="0" rtlCol="0" anchor="t"/>
          <a:lstStyle/>
          <a:p>
            <a:pPr indent="0" marL="0">
              <a:buNone/>
            </a:pPr>
            <a:r>
              <a:rPr lang="en-US" sz="1800" dirty="0">
                <a:solidFill>
                  <a:srgbClr val="425C50"/>
                </a:solidFill>
                <a:latin typeface="Arial" pitchFamily="34" charset="0"/>
                <a:ea typeface="Arial" pitchFamily="34" charset="-122"/>
                <a:cs typeface="Arial" pitchFamily="34" charset="-120"/>
              </a:rPr>
              <a:t>Real Fresco / retailer access</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Production scale or security</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Safe physical device control</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Customer adoption or ROI</a:t>
            </a:r>
            <a:endParaRPr lang="en-US" sz="1800" dirty="0"/>
          </a:p>
        </p:txBody>
      </p:sp>
      <p:sp>
        <p:nvSpPr>
          <p:cNvPr id="21" name="Shape 19"/>
          <p:cNvSpPr/>
          <p:nvPr/>
        </p:nvSpPr>
        <p:spPr>
          <a:xfrm>
            <a:off x="530352" y="5888736"/>
            <a:ext cx="11137392" cy="429768"/>
          </a:xfrm>
          <a:prstGeom prst="rect">
            <a:avLst/>
          </a:prstGeom>
          <a:solidFill>
            <a:srgbClr val="E5F7B6"/>
          </a:solidFill>
          <a:ln w="10160">
            <a:solidFill>
              <a:srgbClr val="E5F7B6"/>
            </a:solidFill>
            <a:prstDash val="solid"/>
          </a:ln>
        </p:spPr>
      </p:sp>
      <p:sp>
        <p:nvSpPr>
          <p:cNvPr id="23" name="Fresh palette: card accent"/>
          <p:cNvSpPr/>
          <p:nvPr/>
        </p:nvSpPr>
        <p:spPr>
          <a:xfrm>
            <a:off x="530352" y="5888736"/>
            <a:ext cx="11137392" cy="41148"/>
          </a:xfrm>
          <a:prstGeom prst="rect">
            <a:avLst/>
          </a:prstGeom>
          <a:solidFill>
            <a:srgbClr val="087F5B"/>
          </a:solidFill>
          <a:ln>
            <a:noFill/>
          </a:ln>
        </p:spPr>
      </p:sp>
      <p:sp>
        <p:nvSpPr>
          <p:cNvPr id="22" name="Text 20"/>
          <p:cNvSpPr/>
          <p:nvPr/>
        </p:nvSpPr>
        <p:spPr>
          <a:xfrm>
            <a:off x="713232" y="5989320"/>
            <a:ext cx="10771632" cy="237744"/>
          </a:xfrm>
          <a:prstGeom prst="rect">
            <a:avLst/>
          </a:prstGeom>
          <a:noFill/>
          <a:ln/>
        </p:spPr>
        <p:txBody>
          <a:bodyPr wrap="square" lIns="0" tIns="0" rIns="0" bIns="0" rtlCol="0" anchor="t"/>
          <a:lstStyle/>
          <a:p>
            <a:pPr indent="0" marL="0">
              <a:buNone/>
            </a:pPr>
            <a:r>
              <a:rPr lang="en-US" sz="1400" b="1" dirty="0">
                <a:solidFill>
                  <a:srgbClr val="173F30"/>
                </a:solidFill>
                <a:latin typeface="Arial" pitchFamily="34" charset="0"/>
                <a:ea typeface="Arial" pitchFamily="34" charset="-122"/>
                <a:cs typeface="Arial" pitchFamily="34" charset="-120"/>
              </a:rPr>
              <a:t>Agree the acceptance tests before coding. Current implementation and test status: NOT STARTED.</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CF5"/>
        </a:solidFill>
      </p:bgPr>
    </p:bg>
    <p:spTree>
      <p:nvGrpSpPr>
        <p:cNvPr id="1" name=""/>
        <p:cNvGrpSpPr/>
        <p:nvPr/>
      </p:nvGrpSpPr>
      <p:grpSpPr>
        <a:xfrm>
          <a:off x="0" y="0"/>
          <a:ext cx="0" cy="0"/>
          <a:chOff x="0" y="0"/>
          <a:chExt cx="0" cy="0"/>
        </a:xfrm>
      </p:grpSpPr>
      <p:sp>
        <p:nvSpPr>
          <p:cNvPr id="41" name="Fresh palette: top colour ribbon"/>
          <p:cNvSpPr/>
          <p:nvPr/>
        </p:nvSpPr>
        <p:spPr>
          <a:xfrm>
            <a:off x="9692640" y="0"/>
            <a:ext cx="2499360" cy="64008"/>
          </a:xfrm>
          <a:prstGeom prst="rect">
            <a:avLst/>
          </a:prstGeom>
          <a:solidFill>
            <a:srgbClr val="F78470"/>
          </a:solidFill>
          <a:ln>
            <a:noFill/>
          </a:ln>
        </p:spPr>
      </p:sp>
      <p:sp>
        <p:nvSpPr>
          <p:cNvPr id="40" name="Fresh palette: top colour ribbon"/>
          <p:cNvSpPr/>
          <p:nvPr/>
        </p:nvSpPr>
        <p:spPr>
          <a:xfrm>
            <a:off x="6858000" y="0"/>
            <a:ext cx="2834640" cy="64008"/>
          </a:xfrm>
          <a:prstGeom prst="rect">
            <a:avLst/>
          </a:prstGeom>
          <a:solidFill>
            <a:srgbClr val="F9D85B"/>
          </a:solidFill>
          <a:ln>
            <a:noFill/>
          </a:ln>
        </p:spPr>
      </p:sp>
      <p:sp>
        <p:nvSpPr>
          <p:cNvPr id="39"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06 / DESIGN THE INTEGRATION</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Keep the boundaries visible.</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Proposed POC architecture: all business operations stay inside the visitor’s browser session.</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07</a:t>
            </a:r>
            <a:endParaRPr lang="en-US" sz="1200" dirty="0"/>
          </a:p>
        </p:txBody>
      </p:sp>
      <p:sp>
        <p:nvSpPr>
          <p:cNvPr id="9" name="Shape 7"/>
          <p:cNvSpPr/>
          <p:nvPr/>
        </p:nvSpPr>
        <p:spPr>
          <a:xfrm>
            <a:off x="548640" y="2286000"/>
            <a:ext cx="11100816" cy="3081528"/>
          </a:xfrm>
          <a:prstGeom prst="rect">
            <a:avLst/>
          </a:prstGeom>
          <a:solidFill>
            <a:srgbClr val="FFFFFF"/>
          </a:solidFill>
          <a:ln w="10160">
            <a:solidFill>
              <a:srgbClr val="D1E4D6"/>
            </a:solidFill>
            <a:prstDash val="solid"/>
          </a:ln>
        </p:spPr>
      </p:sp>
      <p:sp>
        <p:nvSpPr>
          <p:cNvPr id="10" name="Shape 8"/>
          <p:cNvSpPr/>
          <p:nvPr/>
        </p:nvSpPr>
        <p:spPr>
          <a:xfrm>
            <a:off x="731520" y="2450592"/>
            <a:ext cx="1591056" cy="265176"/>
          </a:xfrm>
          <a:prstGeom prst="rect">
            <a:avLst/>
          </a:prstGeom>
          <a:solidFill>
            <a:srgbClr val="DCF5E7"/>
          </a:solidFill>
          <a:ln w="10160">
            <a:solidFill>
              <a:srgbClr val="DCF5E7"/>
            </a:solidFill>
            <a:prstDash val="solid"/>
          </a:ln>
        </p:spPr>
      </p:sp>
      <p:sp>
        <p:nvSpPr>
          <p:cNvPr id="11" name="Text 9"/>
          <p:cNvSpPr/>
          <p:nvPr/>
        </p:nvSpPr>
        <p:spPr>
          <a:xfrm>
            <a:off x="822960" y="2500884"/>
            <a:ext cx="1408176" cy="164592"/>
          </a:xfrm>
          <a:prstGeom prst="rect">
            <a:avLst/>
          </a:prstGeom>
          <a:noFill/>
          <a:ln/>
        </p:spPr>
        <p:txBody>
          <a:bodyPr wrap="square" lIns="0" tIns="0" rIns="0" bIns="0" rtlCol="0" anchor="t"/>
          <a:lstStyle/>
          <a:p>
            <a:pPr indent="0" marL="0">
              <a:buNone/>
            </a:pPr>
            <a:r>
              <a:rPr lang="en-US" sz="920" b="1" spc="65" kern="0" dirty="0">
                <a:solidFill>
                  <a:srgbClr val="0B6E46"/>
                </a:solidFill>
                <a:latin typeface="Arial" pitchFamily="34" charset="0"/>
                <a:ea typeface="Arial" pitchFamily="34" charset="-122"/>
                <a:cs typeface="Arial" pitchFamily="34" charset="-120"/>
              </a:rPr>
              <a:t>BROWSER SESSION</a:t>
            </a:r>
            <a:endParaRPr lang="en-US" sz="920" dirty="0"/>
          </a:p>
        </p:txBody>
      </p:sp>
      <p:sp>
        <p:nvSpPr>
          <p:cNvPr id="12" name="Shape 10"/>
          <p:cNvSpPr/>
          <p:nvPr/>
        </p:nvSpPr>
        <p:spPr>
          <a:xfrm>
            <a:off x="795528" y="3063240"/>
            <a:ext cx="1975104" cy="1417320"/>
          </a:xfrm>
          <a:prstGeom prst="rect">
            <a:avLst/>
          </a:prstGeom>
          <a:solidFill>
            <a:srgbClr val="DCF5E7"/>
          </a:solidFill>
          <a:ln w="10160">
            <a:solidFill>
              <a:srgbClr val="DCF5E7"/>
            </a:solidFill>
            <a:prstDash val="solid"/>
          </a:ln>
        </p:spPr>
      </p:sp>
      <p:sp>
        <p:nvSpPr>
          <p:cNvPr id="13" name="Text 11"/>
          <p:cNvSpPr/>
          <p:nvPr/>
        </p:nvSpPr>
        <p:spPr>
          <a:xfrm>
            <a:off x="960120" y="3273552"/>
            <a:ext cx="1645920" cy="365760"/>
          </a:xfrm>
          <a:prstGeom prst="rect">
            <a:avLst/>
          </a:prstGeom>
          <a:noFill/>
          <a:ln/>
        </p:spPr>
        <p:txBody>
          <a:bodyPr wrap="square" lIns="0" tIns="0" rIns="0" bIns="0" rtlCol="0" anchor="t"/>
          <a:lstStyle/>
          <a:p>
            <a:pPr indent="0" marL="0">
              <a:buNone/>
            </a:pPr>
            <a:r>
              <a:rPr lang="en-US" sz="2300" b="1" dirty="0">
                <a:solidFill>
                  <a:srgbClr val="173F30"/>
                </a:solidFill>
                <a:latin typeface="Arial" pitchFamily="34" charset="0"/>
                <a:ea typeface="Arial" pitchFamily="34" charset="-122"/>
                <a:cs typeface="Arial" pitchFamily="34" charset="-120"/>
              </a:rPr>
              <a:t>Cooking UI</a:t>
            </a:r>
            <a:endParaRPr lang="en-US" sz="2300" dirty="0"/>
          </a:p>
        </p:txBody>
      </p:sp>
      <p:sp>
        <p:nvSpPr>
          <p:cNvPr id="14" name="Text 12"/>
          <p:cNvSpPr/>
          <p:nvPr/>
        </p:nvSpPr>
        <p:spPr>
          <a:xfrm>
            <a:off x="960120" y="3785616"/>
            <a:ext cx="1645920" cy="512064"/>
          </a:xfrm>
          <a:prstGeom prst="rect">
            <a:avLst/>
          </a:prstGeom>
          <a:noFill/>
          <a:ln/>
        </p:spPr>
        <p:txBody>
          <a:bodyPr wrap="square" lIns="0" tIns="0" rIns="0" bIns="0" rtlCol="0" anchor="t"/>
          <a:lstStyle/>
          <a:p>
            <a:pPr indent="0" marL="0">
              <a:buNone/>
            </a:pPr>
            <a:r>
              <a:rPr lang="en-US" sz="1400" dirty="0">
                <a:solidFill>
                  <a:srgbClr val="425C50"/>
                </a:solidFill>
                <a:latin typeface="Arial" pitchFamily="34" charset="0"/>
                <a:ea typeface="Arial" pitchFamily="34" charset="-122"/>
                <a:cs typeface="Arial" pitchFamily="34" charset="-120"/>
              </a:rPr>
              <a:t>Meal • Pantry • Basket</a:t>
            </a:r>
            <a:endParaRPr lang="en-US" sz="1400" dirty="0"/>
          </a:p>
          <a:p>
            <a:pPr indent="0" marL="0">
              <a:buNone/>
            </a:pPr>
            <a:r>
              <a:rPr lang="en-US" sz="1400" dirty="0">
                <a:solidFill>
                  <a:srgbClr val="425C50"/>
                </a:solidFill>
                <a:latin typeface="Arial" pitchFamily="34" charset="0"/>
                <a:ea typeface="Arial" pitchFamily="34" charset="-122"/>
                <a:cs typeface="Arial" pitchFamily="34" charset="-120"/>
              </a:rPr>
              <a:t>Guided cooking</a:t>
            </a:r>
            <a:endParaRPr lang="en-US" sz="1400" dirty="0"/>
          </a:p>
        </p:txBody>
      </p:sp>
      <p:sp>
        <p:nvSpPr>
          <p:cNvPr id="15" name="Shape 13"/>
          <p:cNvSpPr/>
          <p:nvPr/>
        </p:nvSpPr>
        <p:spPr>
          <a:xfrm>
            <a:off x="2852928" y="3767328"/>
            <a:ext cx="384048" cy="0"/>
          </a:xfrm>
          <a:prstGeom prst="line">
            <a:avLst/>
          </a:prstGeom>
          <a:noFill/>
          <a:ln w="22860">
            <a:solidFill>
              <a:srgbClr val="0B6E46"/>
            </a:solidFill>
            <a:prstDash val="solid"/>
            <a:headEnd type="none"/>
            <a:tailEnd type="triangle"/>
          </a:ln>
        </p:spPr>
      </p:sp>
      <p:sp>
        <p:nvSpPr>
          <p:cNvPr id="16" name="Shape 14"/>
          <p:cNvSpPr/>
          <p:nvPr/>
        </p:nvSpPr>
        <p:spPr>
          <a:xfrm>
            <a:off x="3337560" y="3063240"/>
            <a:ext cx="2331720" cy="1417320"/>
          </a:xfrm>
          <a:prstGeom prst="rect">
            <a:avLst/>
          </a:prstGeom>
          <a:solidFill>
            <a:srgbClr val="087F5B"/>
          </a:solidFill>
          <a:ln w="10160">
            <a:solidFill>
              <a:srgbClr val="087F5B"/>
            </a:solidFill>
            <a:prstDash val="solid"/>
          </a:ln>
        </p:spPr>
      </p:sp>
      <p:sp>
        <p:nvSpPr>
          <p:cNvPr id="17" name="Text 15"/>
          <p:cNvSpPr/>
          <p:nvPr/>
        </p:nvSpPr>
        <p:spPr>
          <a:xfrm>
            <a:off x="3520440" y="3273552"/>
            <a:ext cx="1947672" cy="320040"/>
          </a:xfrm>
          <a:prstGeom prst="rect">
            <a:avLst/>
          </a:prstGeom>
          <a:noFill/>
          <a:ln/>
        </p:spPr>
        <p:txBody>
          <a:bodyPr wrap="square" lIns="0" tIns="0" rIns="0" bIns="0" rtlCol="0" anchor="t"/>
          <a:lstStyle/>
          <a:p>
            <a:pPr indent="0" marL="0">
              <a:buNone/>
            </a:pPr>
            <a:r>
              <a:rPr lang="en-US" sz="1900" b="1" dirty="0">
                <a:solidFill>
                  <a:srgbClr val="FFFFFF"/>
                </a:solidFill>
                <a:latin typeface="Arial" pitchFamily="34" charset="0"/>
                <a:ea typeface="Arial" pitchFamily="34" charset="-122"/>
                <a:cs typeface="Arial" pitchFamily="34" charset="-120"/>
              </a:rPr>
              <a:t>Application logic</a:t>
            </a:r>
            <a:endParaRPr lang="en-US" sz="1900" dirty="0"/>
          </a:p>
        </p:txBody>
      </p:sp>
      <p:sp>
        <p:nvSpPr>
          <p:cNvPr id="18" name="Text 16"/>
          <p:cNvSpPr/>
          <p:nvPr/>
        </p:nvSpPr>
        <p:spPr>
          <a:xfrm>
            <a:off x="3520440" y="3749040"/>
            <a:ext cx="1947672" cy="521208"/>
          </a:xfrm>
          <a:prstGeom prst="rect">
            <a:avLst/>
          </a:prstGeom>
          <a:noFill/>
          <a:ln/>
        </p:spPr>
        <p:txBody>
          <a:bodyPr wrap="square" lIns="0" tIns="0" rIns="0" bIns="0" rtlCol="0" anchor="t"/>
          <a:lstStyle/>
          <a:p>
            <a:pPr indent="0" marL="0">
              <a:buNone/>
            </a:pPr>
            <a:r>
              <a:rPr lang="en-US" sz="1400" dirty="0">
                <a:solidFill>
                  <a:srgbClr val="F2FFF7"/>
                </a:solidFill>
                <a:latin typeface="Arial" pitchFamily="34" charset="0"/>
                <a:ea typeface="Arial" pitchFamily="34" charset="-122"/>
                <a:cs typeface="Arial" pitchFamily="34" charset="-120"/>
              </a:rPr>
              <a:t>Quantities • Approvals</a:t>
            </a:r>
            <a:endParaRPr lang="en-US" sz="1400" dirty="0"/>
          </a:p>
          <a:p>
            <a:pPr indent="0" marL="0">
              <a:buNone/>
            </a:pPr>
            <a:r>
              <a:rPr lang="en-US" sz="1400" dirty="0">
                <a:solidFill>
                  <a:srgbClr val="F2FFF7"/>
                </a:solidFill>
                <a:latin typeface="Arial" pitchFamily="34" charset="0"/>
                <a:ea typeface="Arial" pitchFamily="34" charset="-122"/>
                <a:cs typeface="Arial" pitchFamily="34" charset="-120"/>
              </a:rPr>
              <a:t>Orders • Session state</a:t>
            </a:r>
            <a:endParaRPr lang="en-US" sz="1400" dirty="0"/>
          </a:p>
        </p:txBody>
      </p:sp>
      <p:sp>
        <p:nvSpPr>
          <p:cNvPr id="19" name="Shape 17"/>
          <p:cNvSpPr/>
          <p:nvPr/>
        </p:nvSpPr>
        <p:spPr>
          <a:xfrm>
            <a:off x="5733288" y="3767328"/>
            <a:ext cx="411480" cy="0"/>
          </a:xfrm>
          <a:prstGeom prst="line">
            <a:avLst/>
          </a:prstGeom>
          <a:noFill/>
          <a:ln w="22860">
            <a:solidFill>
              <a:srgbClr val="0B6E46"/>
            </a:solidFill>
            <a:prstDash val="solid"/>
            <a:headEnd type="none"/>
            <a:tailEnd type="triangle"/>
          </a:ln>
        </p:spPr>
      </p:sp>
      <p:sp>
        <p:nvSpPr>
          <p:cNvPr id="20" name="Shape 18"/>
          <p:cNvSpPr/>
          <p:nvPr/>
        </p:nvSpPr>
        <p:spPr>
          <a:xfrm>
            <a:off x="6263640" y="2770632"/>
            <a:ext cx="1874520" cy="576072"/>
          </a:xfrm>
          <a:prstGeom prst="rect">
            <a:avLst/>
          </a:prstGeom>
          <a:solidFill>
            <a:srgbClr val="BDECCF"/>
          </a:solidFill>
          <a:ln w="10160">
            <a:solidFill>
              <a:srgbClr val="BDECCF"/>
            </a:solidFill>
            <a:prstDash val="solid"/>
          </a:ln>
        </p:spPr>
      </p:sp>
      <p:sp>
        <p:nvSpPr>
          <p:cNvPr id="21" name="Text 19"/>
          <p:cNvSpPr/>
          <p:nvPr/>
        </p:nvSpPr>
        <p:spPr>
          <a:xfrm>
            <a:off x="6400800" y="2935224"/>
            <a:ext cx="1600200" cy="237744"/>
          </a:xfrm>
          <a:prstGeom prst="rect">
            <a:avLst/>
          </a:prstGeom>
          <a:noFill/>
          <a:ln/>
        </p:spPr>
        <p:txBody>
          <a:bodyPr wrap="square" lIns="0" tIns="0" rIns="0" bIns="0" rtlCol="0" anchor="t"/>
          <a:lstStyle/>
          <a:p>
            <a:pPr indent="0" marL="0">
              <a:buNone/>
            </a:pPr>
            <a:r>
              <a:rPr lang="en-US" sz="1500" b="1" dirty="0">
                <a:solidFill>
                  <a:srgbClr val="173F30"/>
                </a:solidFill>
                <a:latin typeface="Arial" pitchFamily="34" charset="0"/>
                <a:ea typeface="Arial" pitchFamily="34" charset="-122"/>
                <a:cs typeface="Arial" pitchFamily="34" charset="-120"/>
              </a:rPr>
              <a:t>Inventory port</a:t>
            </a:r>
            <a:endParaRPr lang="en-US" sz="1500" dirty="0"/>
          </a:p>
        </p:txBody>
      </p:sp>
      <p:sp>
        <p:nvSpPr>
          <p:cNvPr id="22" name="Shape 20"/>
          <p:cNvSpPr/>
          <p:nvPr/>
        </p:nvSpPr>
        <p:spPr>
          <a:xfrm>
            <a:off x="8211312" y="3054096"/>
            <a:ext cx="338328" cy="0"/>
          </a:xfrm>
          <a:prstGeom prst="line">
            <a:avLst/>
          </a:prstGeom>
          <a:noFill/>
          <a:ln w="22860">
            <a:solidFill>
              <a:srgbClr val="0B6E46"/>
            </a:solidFill>
            <a:prstDash val="solid"/>
            <a:headEnd type="none"/>
            <a:tailEnd type="triangle"/>
          </a:ln>
        </p:spPr>
      </p:sp>
      <p:sp>
        <p:nvSpPr>
          <p:cNvPr id="23" name="Shape 21"/>
          <p:cNvSpPr/>
          <p:nvPr/>
        </p:nvSpPr>
        <p:spPr>
          <a:xfrm>
            <a:off x="8668512" y="2770632"/>
            <a:ext cx="2706624" cy="576072"/>
          </a:xfrm>
          <a:prstGeom prst="rect">
            <a:avLst/>
          </a:prstGeom>
          <a:solidFill>
            <a:srgbClr val="DCF5E7"/>
          </a:solidFill>
          <a:ln w="10160">
            <a:solidFill>
              <a:srgbClr val="DCF5E7"/>
            </a:solidFill>
            <a:prstDash val="solid"/>
          </a:ln>
        </p:spPr>
      </p:sp>
      <p:sp>
        <p:nvSpPr>
          <p:cNvPr id="24" name="Text 22"/>
          <p:cNvSpPr/>
          <p:nvPr/>
        </p:nvSpPr>
        <p:spPr>
          <a:xfrm>
            <a:off x="8823960" y="2935224"/>
            <a:ext cx="2395728" cy="246888"/>
          </a:xfrm>
          <a:prstGeom prst="rect">
            <a:avLst/>
          </a:prstGeom>
          <a:noFill/>
          <a:ln/>
        </p:spPr>
        <p:txBody>
          <a:bodyPr wrap="square" lIns="0" tIns="0" rIns="0" bIns="0" rtlCol="0" anchor="t"/>
          <a:lstStyle/>
          <a:p>
            <a:pPr indent="0" marL="0">
              <a:buNone/>
            </a:pPr>
            <a:r>
              <a:rPr lang="en-US" sz="1400" dirty="0">
                <a:solidFill>
                  <a:srgbClr val="173F30"/>
                </a:solidFill>
                <a:latin typeface="Arial" pitchFamily="34" charset="0"/>
                <a:ea typeface="Arial" pitchFamily="34" charset="-122"/>
                <a:cs typeface="Arial" pitchFamily="34" charset="-120"/>
              </a:rPr>
              <a:t>Seeded pantry</a:t>
            </a:r>
            <a:endParaRPr lang="en-US" sz="1400" dirty="0"/>
          </a:p>
        </p:txBody>
      </p:sp>
      <p:sp>
        <p:nvSpPr>
          <p:cNvPr id="25" name="Shape 23"/>
          <p:cNvSpPr/>
          <p:nvPr/>
        </p:nvSpPr>
        <p:spPr>
          <a:xfrm>
            <a:off x="6263640" y="3575304"/>
            <a:ext cx="1874520" cy="576072"/>
          </a:xfrm>
          <a:prstGeom prst="rect">
            <a:avLst/>
          </a:prstGeom>
          <a:solidFill>
            <a:srgbClr val="F9D85B"/>
          </a:solidFill>
          <a:ln w="10160">
            <a:solidFill>
              <a:srgbClr val="F9D85B"/>
            </a:solidFill>
            <a:prstDash val="solid"/>
          </a:ln>
        </p:spPr>
      </p:sp>
      <p:sp>
        <p:nvSpPr>
          <p:cNvPr id="26" name="Text 24"/>
          <p:cNvSpPr/>
          <p:nvPr/>
        </p:nvSpPr>
        <p:spPr>
          <a:xfrm>
            <a:off x="6400800" y="3739896"/>
            <a:ext cx="1600200" cy="237744"/>
          </a:xfrm>
          <a:prstGeom prst="rect">
            <a:avLst/>
          </a:prstGeom>
          <a:noFill/>
          <a:ln/>
        </p:spPr>
        <p:txBody>
          <a:bodyPr wrap="square" lIns="0" tIns="0" rIns="0" bIns="0" rtlCol="0" anchor="t"/>
          <a:lstStyle/>
          <a:p>
            <a:pPr indent="0" marL="0">
              <a:buNone/>
            </a:pPr>
            <a:r>
              <a:rPr lang="en-US" sz="1500" b="1" dirty="0">
                <a:solidFill>
                  <a:srgbClr val="173F30"/>
                </a:solidFill>
                <a:latin typeface="Arial" pitchFamily="34" charset="0"/>
                <a:ea typeface="Arial" pitchFamily="34" charset="-122"/>
                <a:cs typeface="Arial" pitchFamily="34" charset="-120"/>
              </a:rPr>
              <a:t>Grocery port</a:t>
            </a:r>
            <a:endParaRPr lang="en-US" sz="1500" dirty="0"/>
          </a:p>
        </p:txBody>
      </p:sp>
      <p:sp>
        <p:nvSpPr>
          <p:cNvPr id="27" name="Shape 25"/>
          <p:cNvSpPr/>
          <p:nvPr/>
        </p:nvSpPr>
        <p:spPr>
          <a:xfrm>
            <a:off x="8211312" y="3858768"/>
            <a:ext cx="338328" cy="0"/>
          </a:xfrm>
          <a:prstGeom prst="line">
            <a:avLst/>
          </a:prstGeom>
          <a:noFill/>
          <a:ln w="22860">
            <a:solidFill>
              <a:srgbClr val="0B6E46"/>
            </a:solidFill>
            <a:prstDash val="solid"/>
            <a:headEnd type="none"/>
            <a:tailEnd type="triangle"/>
          </a:ln>
        </p:spPr>
      </p:sp>
      <p:sp>
        <p:nvSpPr>
          <p:cNvPr id="28" name="Shape 26"/>
          <p:cNvSpPr/>
          <p:nvPr/>
        </p:nvSpPr>
        <p:spPr>
          <a:xfrm>
            <a:off x="8668512" y="3575304"/>
            <a:ext cx="2706624" cy="576072"/>
          </a:xfrm>
          <a:prstGeom prst="rect">
            <a:avLst/>
          </a:prstGeom>
          <a:solidFill>
            <a:srgbClr val="FFF0AD"/>
          </a:solidFill>
          <a:ln w="10160">
            <a:solidFill>
              <a:srgbClr val="FFF0AD"/>
            </a:solidFill>
            <a:prstDash val="solid"/>
          </a:ln>
        </p:spPr>
      </p:sp>
      <p:sp>
        <p:nvSpPr>
          <p:cNvPr id="29" name="Text 27"/>
          <p:cNvSpPr/>
          <p:nvPr/>
        </p:nvSpPr>
        <p:spPr>
          <a:xfrm>
            <a:off x="8823960" y="3739896"/>
            <a:ext cx="2395728" cy="246888"/>
          </a:xfrm>
          <a:prstGeom prst="rect">
            <a:avLst/>
          </a:prstGeom>
          <a:noFill/>
          <a:ln/>
        </p:spPr>
        <p:txBody>
          <a:bodyPr wrap="square" lIns="0" tIns="0" rIns="0" bIns="0" rtlCol="0" anchor="t"/>
          <a:lstStyle/>
          <a:p>
            <a:pPr indent="0" marL="0">
              <a:buNone/>
            </a:pPr>
            <a:r>
              <a:rPr lang="en-US" sz="1400" dirty="0">
                <a:solidFill>
                  <a:srgbClr val="173F30"/>
                </a:solidFill>
                <a:latin typeface="Arial" pitchFamily="34" charset="0"/>
                <a:ea typeface="Arial" pitchFamily="34" charset="-122"/>
                <a:cs typeface="Arial" pitchFamily="34" charset="-120"/>
              </a:rPr>
              <a:t>Demo catalogue + orders</a:t>
            </a:r>
            <a:endParaRPr lang="en-US" sz="1400" dirty="0"/>
          </a:p>
        </p:txBody>
      </p:sp>
      <p:sp>
        <p:nvSpPr>
          <p:cNvPr id="30" name="Shape 28"/>
          <p:cNvSpPr/>
          <p:nvPr/>
        </p:nvSpPr>
        <p:spPr>
          <a:xfrm>
            <a:off x="6263640" y="4379976"/>
            <a:ext cx="1874520" cy="576072"/>
          </a:xfrm>
          <a:prstGeom prst="rect">
            <a:avLst/>
          </a:prstGeom>
          <a:solidFill>
            <a:srgbClr val="F78470"/>
          </a:solidFill>
          <a:ln w="10160">
            <a:solidFill>
              <a:srgbClr val="F78470"/>
            </a:solidFill>
            <a:prstDash val="solid"/>
          </a:ln>
        </p:spPr>
      </p:sp>
      <p:sp>
        <p:nvSpPr>
          <p:cNvPr id="31" name="Text 29"/>
          <p:cNvSpPr/>
          <p:nvPr/>
        </p:nvSpPr>
        <p:spPr>
          <a:xfrm>
            <a:off x="6400800" y="4544568"/>
            <a:ext cx="1600200" cy="237744"/>
          </a:xfrm>
          <a:prstGeom prst="rect">
            <a:avLst/>
          </a:prstGeom>
          <a:noFill/>
          <a:ln/>
        </p:spPr>
        <p:txBody>
          <a:bodyPr wrap="square" lIns="0" tIns="0" rIns="0" bIns="0" rtlCol="0" anchor="t"/>
          <a:lstStyle/>
          <a:p>
            <a:pPr indent="0" marL="0">
              <a:buNone/>
            </a:pPr>
            <a:r>
              <a:rPr lang="en-US" sz="1500" b="1" dirty="0">
                <a:solidFill>
                  <a:srgbClr val="173F30"/>
                </a:solidFill>
                <a:latin typeface="Arial" pitchFamily="34" charset="0"/>
                <a:ea typeface="Arial" pitchFamily="34" charset="-122"/>
                <a:cs typeface="Arial" pitchFamily="34" charset="-120"/>
              </a:rPr>
              <a:t>Cooking port</a:t>
            </a:r>
            <a:endParaRPr lang="en-US" sz="1500" dirty="0"/>
          </a:p>
        </p:txBody>
      </p:sp>
      <p:sp>
        <p:nvSpPr>
          <p:cNvPr id="32" name="Shape 30"/>
          <p:cNvSpPr/>
          <p:nvPr/>
        </p:nvSpPr>
        <p:spPr>
          <a:xfrm>
            <a:off x="8211312" y="4663440"/>
            <a:ext cx="338328" cy="0"/>
          </a:xfrm>
          <a:prstGeom prst="line">
            <a:avLst/>
          </a:prstGeom>
          <a:noFill/>
          <a:ln w="22860">
            <a:solidFill>
              <a:srgbClr val="0B6E46"/>
            </a:solidFill>
            <a:prstDash val="solid"/>
            <a:headEnd type="none"/>
            <a:tailEnd type="triangle"/>
          </a:ln>
        </p:spPr>
      </p:sp>
      <p:sp>
        <p:nvSpPr>
          <p:cNvPr id="33" name="Shape 31"/>
          <p:cNvSpPr/>
          <p:nvPr/>
        </p:nvSpPr>
        <p:spPr>
          <a:xfrm>
            <a:off x="8668512" y="4379976"/>
            <a:ext cx="2706624" cy="576072"/>
          </a:xfrm>
          <a:prstGeom prst="rect">
            <a:avLst/>
          </a:prstGeom>
          <a:solidFill>
            <a:srgbClr val="FFE1D8"/>
          </a:solidFill>
          <a:ln w="10160">
            <a:solidFill>
              <a:srgbClr val="FFE1D8"/>
            </a:solidFill>
            <a:prstDash val="solid"/>
          </a:ln>
        </p:spPr>
      </p:sp>
      <p:sp>
        <p:nvSpPr>
          <p:cNvPr id="34" name="Text 32"/>
          <p:cNvSpPr/>
          <p:nvPr/>
        </p:nvSpPr>
        <p:spPr>
          <a:xfrm>
            <a:off x="8823960" y="4544568"/>
            <a:ext cx="2395728" cy="246888"/>
          </a:xfrm>
          <a:prstGeom prst="rect">
            <a:avLst/>
          </a:prstGeom>
          <a:noFill/>
          <a:ln/>
        </p:spPr>
        <p:txBody>
          <a:bodyPr wrap="square" lIns="0" tIns="0" rIns="0" bIns="0" rtlCol="0" anchor="t"/>
          <a:lstStyle/>
          <a:p>
            <a:pPr indent="0" marL="0">
              <a:buNone/>
            </a:pPr>
            <a:r>
              <a:rPr lang="en-US" sz="1400" dirty="0">
                <a:solidFill>
                  <a:srgbClr val="173F30"/>
                </a:solidFill>
                <a:latin typeface="Arial" pitchFamily="34" charset="0"/>
                <a:ea typeface="Arial" pitchFamily="34" charset="-122"/>
                <a:cs typeface="Arial" pitchFamily="34" charset="-120"/>
              </a:rPr>
              <a:t>Demo oven + states</a:t>
            </a:r>
            <a:endParaRPr lang="en-US" sz="1400" dirty="0"/>
          </a:p>
        </p:txBody>
      </p:sp>
      <p:sp>
        <p:nvSpPr>
          <p:cNvPr id="35" name="Text 33"/>
          <p:cNvSpPr/>
          <p:nvPr/>
        </p:nvSpPr>
        <p:spPr>
          <a:xfrm>
            <a:off x="859536" y="5020056"/>
            <a:ext cx="10515600" cy="201168"/>
          </a:xfrm>
          <a:prstGeom prst="rect">
            <a:avLst/>
          </a:prstGeom>
          <a:noFill/>
          <a:ln/>
        </p:spPr>
        <p:txBody>
          <a:bodyPr wrap="square" lIns="0" tIns="0" rIns="0" bIns="0" rtlCol="0" anchor="t"/>
          <a:lstStyle/>
          <a:p>
            <a:pPr indent="0" marL="0">
              <a:buNone/>
            </a:pPr>
            <a:r>
              <a:rPr lang="en-US" sz="1200" dirty="0">
                <a:solidFill>
                  <a:srgbClr val="425C50"/>
                </a:solidFill>
                <a:latin typeface="Arial" pitchFamily="34" charset="0"/>
                <a:ea typeface="Arial" pitchFamily="34" charset="-122"/>
                <a:cs typeface="Arial" pitchFamily="34" charset="-120"/>
              </a:rPr>
              <a:t>Operation-derived activity log • No real HTTP provider calls • No stored personal data</a:t>
            </a:r>
            <a:endParaRPr lang="en-US" sz="1200" dirty="0"/>
          </a:p>
        </p:txBody>
      </p:sp>
      <p:sp>
        <p:nvSpPr>
          <p:cNvPr id="36" name="Shape 34"/>
          <p:cNvSpPr/>
          <p:nvPr/>
        </p:nvSpPr>
        <p:spPr>
          <a:xfrm>
            <a:off x="557784" y="5605272"/>
            <a:ext cx="11091672" cy="493776"/>
          </a:xfrm>
          <a:prstGeom prst="rect">
            <a:avLst/>
          </a:prstGeom>
          <a:solidFill>
            <a:srgbClr val="FFE1D8"/>
          </a:solidFill>
          <a:ln w="10160">
            <a:solidFill>
              <a:srgbClr val="FFE1D8"/>
            </a:solidFill>
            <a:prstDash val="solid"/>
          </a:ln>
        </p:spPr>
      </p:sp>
      <p:sp>
        <p:nvSpPr>
          <p:cNvPr id="37" name="Text 35"/>
          <p:cNvSpPr/>
          <p:nvPr/>
        </p:nvSpPr>
        <p:spPr>
          <a:xfrm>
            <a:off x="740664" y="5742432"/>
            <a:ext cx="10744200" cy="219456"/>
          </a:xfrm>
          <a:prstGeom prst="rect">
            <a:avLst/>
          </a:prstGeom>
          <a:noFill/>
          <a:ln/>
        </p:spPr>
        <p:txBody>
          <a:bodyPr wrap="square" lIns="0" tIns="0" rIns="0" bIns="0" rtlCol="0" anchor="t"/>
          <a:lstStyle/>
          <a:p>
            <a:pPr indent="0" marL="0">
              <a:buNone/>
            </a:pPr>
            <a:r>
              <a:rPr lang="en-US" sz="1300" b="1" dirty="0">
                <a:solidFill>
                  <a:srgbClr val="A33B27"/>
                </a:solidFill>
                <a:latin typeface="Arial" pitchFamily="34" charset="0"/>
                <a:ea typeface="Arial" pitchFamily="34" charset="-122"/>
                <a:cs typeface="Arial" pitchFamily="34" charset="-120"/>
              </a:rPr>
              <a:t>LIVE PILOT: authenticated integration service + authorised provider contracts + device-specific validation</a:t>
            </a:r>
            <a:endParaRPr lang="en-US" sz="1300" dirty="0"/>
          </a:p>
        </p:txBody>
      </p:sp>
      <p:sp>
        <p:nvSpPr>
          <p:cNvPr id="38" name="Text 36"/>
          <p:cNvSpPr/>
          <p:nvPr/>
        </p:nvSpPr>
        <p:spPr>
          <a:xfrm>
            <a:off x="566928" y="6281928"/>
            <a:ext cx="10881360" cy="128016"/>
          </a:xfrm>
          <a:prstGeom prst="rect">
            <a:avLst/>
          </a:prstGeom>
          <a:noFill/>
          <a:ln/>
        </p:spPr>
        <p:txBody>
          <a:bodyPr wrap="square" lIns="0" tIns="0" rIns="0" bIns="0" rtlCol="0" anchor="t"/>
          <a:lstStyle/>
          <a:p>
            <a:pPr indent="0" marL="0">
              <a:buNone/>
            </a:pPr>
            <a:r>
              <a:rPr lang="en-US" sz="820" dirty="0">
                <a:solidFill>
                  <a:srgbClr val="425C50"/>
                </a:solidFill>
                <a:latin typeface="Arial" pitchFamily="34" charset="0"/>
                <a:ea typeface="Arial" pitchFamily="34" charset="-122"/>
                <a:cs typeface="Arial" pitchFamily="34" charset="-120"/>
              </a:rPr>
              <a:t>Context [2]: Fresco describes SDK/API/cloud options. The contracts shown here are our illustrative interfaces, not Fresco API definitions.</a:t>
            </a:r>
            <a:endParaRPr lang="en-US" sz="82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CF5"/>
        </a:solidFill>
      </p:bgPr>
    </p:bg>
    <p:spTree>
      <p:nvGrpSpPr>
        <p:cNvPr id="1" name=""/>
        <p:cNvGrpSpPr/>
        <p:nvPr/>
      </p:nvGrpSpPr>
      <p:grpSpPr>
        <a:xfrm>
          <a:off x="0" y="0"/>
          <a:ext cx="0" cy="0"/>
          <a:chOff x="0" y="0"/>
          <a:chExt cx="0" cy="0"/>
        </a:xfrm>
      </p:grpSpPr>
      <p:sp>
        <p:nvSpPr>
          <p:cNvPr id="58" name="Fresh palette: top colour ribbon"/>
          <p:cNvSpPr/>
          <p:nvPr/>
        </p:nvSpPr>
        <p:spPr>
          <a:xfrm>
            <a:off x="9692640" y="0"/>
            <a:ext cx="2499360" cy="64008"/>
          </a:xfrm>
          <a:prstGeom prst="rect">
            <a:avLst/>
          </a:prstGeom>
          <a:solidFill>
            <a:srgbClr val="F78470"/>
          </a:solidFill>
          <a:ln>
            <a:noFill/>
          </a:ln>
        </p:spPr>
      </p:sp>
      <p:sp>
        <p:nvSpPr>
          <p:cNvPr id="57" name="Fresh palette: top colour ribbon"/>
          <p:cNvSpPr/>
          <p:nvPr/>
        </p:nvSpPr>
        <p:spPr>
          <a:xfrm>
            <a:off x="6858000" y="0"/>
            <a:ext cx="2834640" cy="64008"/>
          </a:xfrm>
          <a:prstGeom prst="rect">
            <a:avLst/>
          </a:prstGeom>
          <a:solidFill>
            <a:srgbClr val="F9D85B"/>
          </a:solidFill>
          <a:ln>
            <a:noFill/>
          </a:ln>
        </p:spPr>
      </p:sp>
      <p:sp>
        <p:nvSpPr>
          <p:cNvPr id="56"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07 / PLANNED WALKTHROUGH · 1 OF 4</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Choose dinner. Show the actual ingredient gap.</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Seeded scenario: sheet-pan chicken fajitas for two. All UI below is an editable illustration.</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08</a:t>
            </a:r>
            <a:endParaRPr lang="en-US" sz="1200" dirty="0"/>
          </a:p>
        </p:txBody>
      </p:sp>
      <p:sp>
        <p:nvSpPr>
          <p:cNvPr id="9" name="Shape 7"/>
          <p:cNvSpPr/>
          <p:nvPr/>
        </p:nvSpPr>
        <p:spPr>
          <a:xfrm>
            <a:off x="548640" y="2304288"/>
            <a:ext cx="7315200" cy="3639312"/>
          </a:xfrm>
          <a:prstGeom prst="rect">
            <a:avLst/>
          </a:prstGeom>
          <a:solidFill>
            <a:srgbClr val="FFFFFF"/>
          </a:solidFill>
          <a:ln w="10160">
            <a:solidFill>
              <a:srgbClr val="D1E4D6"/>
            </a:solidFill>
            <a:prstDash val="solid"/>
          </a:ln>
        </p:spPr>
      </p:sp>
      <p:sp>
        <p:nvSpPr>
          <p:cNvPr id="59" name="Fresh palette: card accent"/>
          <p:cNvSpPr/>
          <p:nvPr/>
        </p:nvSpPr>
        <p:spPr>
          <a:xfrm>
            <a:off x="548640" y="2304288"/>
            <a:ext cx="7315200" cy="50292"/>
          </a:xfrm>
          <a:prstGeom prst="rect">
            <a:avLst/>
          </a:prstGeom>
          <a:solidFill>
            <a:srgbClr val="087F5B"/>
          </a:solidFill>
          <a:ln>
            <a:noFill/>
          </a:ln>
        </p:spPr>
      </p:sp>
      <p:sp>
        <p:nvSpPr>
          <p:cNvPr id="10" name="Shape 8"/>
          <p:cNvSpPr/>
          <p:nvPr/>
        </p:nvSpPr>
        <p:spPr>
          <a:xfrm>
            <a:off x="548640" y="2304288"/>
            <a:ext cx="7315200" cy="384048"/>
          </a:xfrm>
          <a:prstGeom prst="rect">
            <a:avLst/>
          </a:prstGeom>
          <a:solidFill>
            <a:srgbClr val="BDECCF"/>
          </a:solidFill>
          <a:ln w="10160">
            <a:solidFill>
              <a:srgbClr val="BDECCF"/>
            </a:solidFill>
            <a:prstDash val="solid"/>
          </a:ln>
        </p:spPr>
      </p:sp>
      <p:sp>
        <p:nvSpPr>
          <p:cNvPr id="11" name="Text 9"/>
          <p:cNvSpPr/>
          <p:nvPr/>
        </p:nvSpPr>
        <p:spPr>
          <a:xfrm>
            <a:off x="731520" y="2395728"/>
            <a:ext cx="2926080" cy="210312"/>
          </a:xfrm>
          <a:prstGeom prst="rect">
            <a:avLst/>
          </a:prstGeom>
          <a:noFill/>
          <a:ln/>
        </p:spPr>
        <p:txBody>
          <a:bodyPr wrap="square" lIns="0" tIns="0" rIns="0" bIns="0" rtlCol="0" anchor="t"/>
          <a:lstStyle/>
          <a:p>
            <a:pPr indent="0" marL="0">
              <a:buNone/>
            </a:pPr>
            <a:r>
              <a:rPr lang="en-US" sz="1300" b="1" dirty="0">
                <a:solidFill>
                  <a:srgbClr val="173F30"/>
                </a:solidFill>
                <a:latin typeface="Arial" pitchFamily="34" charset="0"/>
                <a:ea typeface="Arial" pitchFamily="34" charset="-122"/>
                <a:cs typeface="Arial" pitchFamily="34" charset="-120"/>
              </a:rPr>
              <a:t>Kitchen Connect</a:t>
            </a:r>
            <a:endParaRPr lang="en-US" sz="1300" dirty="0"/>
          </a:p>
        </p:txBody>
      </p:sp>
      <p:sp>
        <p:nvSpPr>
          <p:cNvPr id="12" name="Text 10"/>
          <p:cNvSpPr/>
          <p:nvPr/>
        </p:nvSpPr>
        <p:spPr>
          <a:xfrm>
            <a:off x="3328416" y="2418588"/>
            <a:ext cx="4315968" cy="137160"/>
          </a:xfrm>
          <a:prstGeom prst="rect">
            <a:avLst/>
          </a:prstGeom>
          <a:noFill/>
          <a:ln/>
        </p:spPr>
        <p:txBody>
          <a:bodyPr wrap="square" lIns="0" tIns="0" rIns="0" bIns="0" rtlCol="0" anchor="t"/>
          <a:lstStyle/>
          <a:p>
            <a:pPr algn="r" indent="0" marL="0">
              <a:buNone/>
            </a:pPr>
            <a:r>
              <a:rPr lang="en-US" sz="850" dirty="0">
                <a:solidFill>
                  <a:srgbClr val="425C50"/>
                </a:solidFill>
                <a:latin typeface="Arial" pitchFamily="34" charset="0"/>
                <a:ea typeface="Arial" pitchFamily="34" charset="-122"/>
                <a:cs typeface="Arial" pitchFamily="34" charset="-120"/>
              </a:rPr>
              <a:t>ILLUSTRATIVE UI — NOT A RUNNING APPLICATION</a:t>
            </a:r>
            <a:endParaRPr lang="en-US" sz="850" dirty="0"/>
          </a:p>
        </p:txBody>
      </p:sp>
      <p:sp>
        <p:nvSpPr>
          <p:cNvPr id="13" name="Text 11"/>
          <p:cNvSpPr/>
          <p:nvPr/>
        </p:nvSpPr>
        <p:spPr>
          <a:xfrm>
            <a:off x="786384" y="2889504"/>
            <a:ext cx="6355080" cy="365760"/>
          </a:xfrm>
          <a:prstGeom prst="rect">
            <a:avLst/>
          </a:prstGeom>
          <a:noFill/>
          <a:ln/>
        </p:spPr>
        <p:txBody>
          <a:bodyPr wrap="square" lIns="0" tIns="0" rIns="0" bIns="0" rtlCol="0" anchor="t"/>
          <a:lstStyle/>
          <a:p>
            <a:pPr indent="0" marL="0">
              <a:buNone/>
            </a:pPr>
            <a:r>
              <a:rPr lang="en-US" sz="2400" b="1" dirty="0">
                <a:solidFill>
                  <a:srgbClr val="173F30"/>
                </a:solidFill>
                <a:latin typeface="Arial" pitchFamily="34" charset="0"/>
                <a:ea typeface="Arial" pitchFamily="34" charset="-122"/>
                <a:cs typeface="Arial" pitchFamily="34" charset="-120"/>
              </a:rPr>
              <a:t>Sheet-pan chicken fajitas</a:t>
            </a:r>
            <a:endParaRPr lang="en-US" sz="2400" dirty="0"/>
          </a:p>
        </p:txBody>
      </p:sp>
      <p:sp>
        <p:nvSpPr>
          <p:cNvPr id="14" name="Shape 12"/>
          <p:cNvSpPr/>
          <p:nvPr/>
        </p:nvSpPr>
        <p:spPr>
          <a:xfrm>
            <a:off x="786384" y="3447288"/>
            <a:ext cx="1234440" cy="265176"/>
          </a:xfrm>
          <a:prstGeom prst="rect">
            <a:avLst/>
          </a:prstGeom>
          <a:solidFill>
            <a:srgbClr val="DCF58B"/>
          </a:solidFill>
          <a:ln w="10160">
            <a:solidFill>
              <a:srgbClr val="DCF58B"/>
            </a:solidFill>
            <a:prstDash val="solid"/>
          </a:ln>
        </p:spPr>
      </p:sp>
      <p:sp>
        <p:nvSpPr>
          <p:cNvPr id="15" name="Text 13"/>
          <p:cNvSpPr/>
          <p:nvPr/>
        </p:nvSpPr>
        <p:spPr>
          <a:xfrm>
            <a:off x="877824" y="3497580"/>
            <a:ext cx="1051560" cy="164592"/>
          </a:xfrm>
          <a:prstGeom prst="rect">
            <a:avLst/>
          </a:prstGeom>
          <a:noFill/>
          <a:ln/>
        </p:spPr>
        <p:txBody>
          <a:bodyPr wrap="square" lIns="0" tIns="0" rIns="0" bIns="0" rtlCol="0" anchor="t"/>
          <a:lstStyle/>
          <a:p>
            <a:pPr indent="0" marL="0">
              <a:buNone/>
            </a:pPr>
            <a:r>
              <a:rPr lang="en-US" sz="920" b="1" spc="65" kern="0" dirty="0">
                <a:solidFill>
                  <a:srgbClr val="0B6E46"/>
                </a:solidFill>
                <a:latin typeface="Arial" pitchFamily="34" charset="0"/>
                <a:ea typeface="Arial" pitchFamily="34" charset="-122"/>
                <a:cs typeface="Arial" pitchFamily="34" charset="-120"/>
              </a:rPr>
              <a:t>2 SERVINGS</a:t>
            </a:r>
            <a:endParaRPr lang="en-US" sz="920" dirty="0"/>
          </a:p>
        </p:txBody>
      </p:sp>
      <p:sp>
        <p:nvSpPr>
          <p:cNvPr id="16" name="Shape 14"/>
          <p:cNvSpPr/>
          <p:nvPr/>
        </p:nvSpPr>
        <p:spPr>
          <a:xfrm>
            <a:off x="6190488" y="3447288"/>
            <a:ext cx="1417320" cy="265176"/>
          </a:xfrm>
          <a:prstGeom prst="rect">
            <a:avLst/>
          </a:prstGeom>
          <a:solidFill>
            <a:srgbClr val="FFE1D8"/>
          </a:solidFill>
          <a:ln w="10160">
            <a:solidFill>
              <a:srgbClr val="FFE1D8"/>
            </a:solidFill>
            <a:prstDash val="solid"/>
          </a:ln>
        </p:spPr>
      </p:sp>
      <p:sp>
        <p:nvSpPr>
          <p:cNvPr id="17" name="Text 15"/>
          <p:cNvSpPr/>
          <p:nvPr/>
        </p:nvSpPr>
        <p:spPr>
          <a:xfrm>
            <a:off x="6281928" y="3497580"/>
            <a:ext cx="1234440" cy="164592"/>
          </a:xfrm>
          <a:prstGeom prst="rect">
            <a:avLst/>
          </a:prstGeom>
          <a:noFill/>
          <a:ln/>
        </p:spPr>
        <p:txBody>
          <a:bodyPr wrap="square" lIns="0" tIns="0" rIns="0" bIns="0" rtlCol="0" anchor="t"/>
          <a:lstStyle/>
          <a:p>
            <a:pPr indent="0" marL="0">
              <a:buNone/>
            </a:pPr>
            <a:r>
              <a:rPr lang="en-US" sz="920" b="1" spc="65" kern="0" dirty="0">
                <a:solidFill>
                  <a:srgbClr val="A33B27"/>
                </a:solidFill>
                <a:latin typeface="Arial" pitchFamily="34" charset="0"/>
                <a:ea typeface="Arial" pitchFamily="34" charset="-122"/>
                <a:cs typeface="Arial" pitchFamily="34" charset="-120"/>
              </a:rPr>
              <a:t>5 SHORTAGES</a:t>
            </a:r>
            <a:endParaRPr lang="en-US" sz="920" dirty="0"/>
          </a:p>
        </p:txBody>
      </p:sp>
      <p:sp>
        <p:nvSpPr>
          <p:cNvPr id="18" name="Shape 16"/>
          <p:cNvSpPr/>
          <p:nvPr/>
        </p:nvSpPr>
        <p:spPr>
          <a:xfrm>
            <a:off x="786384" y="3904488"/>
            <a:ext cx="2898648" cy="338328"/>
          </a:xfrm>
          <a:prstGeom prst="rect">
            <a:avLst/>
          </a:prstGeom>
          <a:solidFill>
            <a:srgbClr val="087F5B"/>
          </a:solidFill>
          <a:ln w="10160">
            <a:solidFill>
              <a:srgbClr val="087F5B"/>
            </a:solidFill>
            <a:prstDash val="solid"/>
          </a:ln>
        </p:spPr>
      </p:sp>
      <p:sp>
        <p:nvSpPr>
          <p:cNvPr id="19" name="Text 17"/>
          <p:cNvSpPr/>
          <p:nvPr/>
        </p:nvSpPr>
        <p:spPr>
          <a:xfrm>
            <a:off x="905256" y="4000500"/>
            <a:ext cx="2660904" cy="164592"/>
          </a:xfrm>
          <a:prstGeom prst="rect">
            <a:avLst/>
          </a:prstGeom>
          <a:noFill/>
          <a:ln/>
        </p:spPr>
        <p:txBody>
          <a:bodyPr wrap="square" lIns="0" tIns="0" rIns="0" bIns="0" rtlCol="0" anchor="t"/>
          <a:lstStyle/>
          <a:p>
            <a:pPr indent="0" marL="0">
              <a:buNone/>
            </a:pPr>
            <a:r>
              <a:rPr lang="en-US" sz="900" b="1" dirty="0">
                <a:solidFill>
                  <a:srgbClr val="FFFFFF"/>
                </a:solidFill>
                <a:latin typeface="Arial" pitchFamily="34" charset="0"/>
                <a:ea typeface="Arial" pitchFamily="34" charset="-122"/>
                <a:cs typeface="Arial" pitchFamily="34" charset="-120"/>
              </a:rPr>
              <a:t>INGREDIENT</a:t>
            </a:r>
            <a:endParaRPr lang="en-US" sz="900" dirty="0"/>
          </a:p>
        </p:txBody>
      </p:sp>
      <p:sp>
        <p:nvSpPr>
          <p:cNvPr id="20" name="Shape 18"/>
          <p:cNvSpPr/>
          <p:nvPr/>
        </p:nvSpPr>
        <p:spPr>
          <a:xfrm>
            <a:off x="3685032" y="3904488"/>
            <a:ext cx="1188720" cy="338328"/>
          </a:xfrm>
          <a:prstGeom prst="rect">
            <a:avLst/>
          </a:prstGeom>
          <a:solidFill>
            <a:srgbClr val="087F5B"/>
          </a:solidFill>
          <a:ln w="10160">
            <a:solidFill>
              <a:srgbClr val="087F5B"/>
            </a:solidFill>
            <a:prstDash val="solid"/>
          </a:ln>
        </p:spPr>
      </p:sp>
      <p:sp>
        <p:nvSpPr>
          <p:cNvPr id="21" name="Text 19"/>
          <p:cNvSpPr/>
          <p:nvPr/>
        </p:nvSpPr>
        <p:spPr>
          <a:xfrm>
            <a:off x="3803904" y="4000500"/>
            <a:ext cx="950976" cy="164592"/>
          </a:xfrm>
          <a:prstGeom prst="rect">
            <a:avLst/>
          </a:prstGeom>
          <a:noFill/>
          <a:ln/>
        </p:spPr>
        <p:txBody>
          <a:bodyPr wrap="square" lIns="0" tIns="0" rIns="0" bIns="0" rtlCol="0" anchor="t"/>
          <a:lstStyle/>
          <a:p>
            <a:pPr indent="0" marL="0">
              <a:buNone/>
            </a:pPr>
            <a:r>
              <a:rPr lang="en-US" sz="900" b="1" dirty="0">
                <a:solidFill>
                  <a:srgbClr val="FFFFFF"/>
                </a:solidFill>
                <a:latin typeface="Arial" pitchFamily="34" charset="0"/>
                <a:ea typeface="Arial" pitchFamily="34" charset="-122"/>
                <a:cs typeface="Arial" pitchFamily="34" charset="-120"/>
              </a:rPr>
              <a:t>NEED</a:t>
            </a:r>
            <a:endParaRPr lang="en-US" sz="900" dirty="0"/>
          </a:p>
        </p:txBody>
      </p:sp>
      <p:sp>
        <p:nvSpPr>
          <p:cNvPr id="22" name="Shape 20"/>
          <p:cNvSpPr/>
          <p:nvPr/>
        </p:nvSpPr>
        <p:spPr>
          <a:xfrm>
            <a:off x="4873752" y="3904488"/>
            <a:ext cx="1161288" cy="338328"/>
          </a:xfrm>
          <a:prstGeom prst="rect">
            <a:avLst/>
          </a:prstGeom>
          <a:solidFill>
            <a:srgbClr val="087F5B"/>
          </a:solidFill>
          <a:ln w="10160">
            <a:solidFill>
              <a:srgbClr val="087F5B"/>
            </a:solidFill>
            <a:prstDash val="solid"/>
          </a:ln>
        </p:spPr>
      </p:sp>
      <p:sp>
        <p:nvSpPr>
          <p:cNvPr id="23" name="Text 21"/>
          <p:cNvSpPr/>
          <p:nvPr/>
        </p:nvSpPr>
        <p:spPr>
          <a:xfrm>
            <a:off x="4992624" y="4000500"/>
            <a:ext cx="923544" cy="164592"/>
          </a:xfrm>
          <a:prstGeom prst="rect">
            <a:avLst/>
          </a:prstGeom>
          <a:noFill/>
          <a:ln/>
        </p:spPr>
        <p:txBody>
          <a:bodyPr wrap="square" lIns="0" tIns="0" rIns="0" bIns="0" rtlCol="0" anchor="t"/>
          <a:lstStyle/>
          <a:p>
            <a:pPr indent="0" marL="0">
              <a:buNone/>
            </a:pPr>
            <a:r>
              <a:rPr lang="en-US" sz="900" b="1" dirty="0">
                <a:solidFill>
                  <a:srgbClr val="FFFFFF"/>
                </a:solidFill>
                <a:latin typeface="Arial" pitchFamily="34" charset="0"/>
                <a:ea typeface="Arial" pitchFamily="34" charset="-122"/>
                <a:cs typeface="Arial" pitchFamily="34" charset="-120"/>
              </a:rPr>
              <a:t>HAVE</a:t>
            </a:r>
            <a:endParaRPr lang="en-US" sz="900" dirty="0"/>
          </a:p>
        </p:txBody>
      </p:sp>
      <p:sp>
        <p:nvSpPr>
          <p:cNvPr id="24" name="Shape 22"/>
          <p:cNvSpPr/>
          <p:nvPr/>
        </p:nvSpPr>
        <p:spPr>
          <a:xfrm>
            <a:off x="6035040" y="3904488"/>
            <a:ext cx="978408" cy="338328"/>
          </a:xfrm>
          <a:prstGeom prst="rect">
            <a:avLst/>
          </a:prstGeom>
          <a:solidFill>
            <a:srgbClr val="087F5B"/>
          </a:solidFill>
          <a:ln w="10160">
            <a:solidFill>
              <a:srgbClr val="087F5B"/>
            </a:solidFill>
            <a:prstDash val="solid"/>
          </a:ln>
        </p:spPr>
      </p:sp>
      <p:sp>
        <p:nvSpPr>
          <p:cNvPr id="25" name="Text 23"/>
          <p:cNvSpPr/>
          <p:nvPr/>
        </p:nvSpPr>
        <p:spPr>
          <a:xfrm>
            <a:off x="6153912" y="4000500"/>
            <a:ext cx="740664" cy="164592"/>
          </a:xfrm>
          <a:prstGeom prst="rect">
            <a:avLst/>
          </a:prstGeom>
          <a:noFill/>
          <a:ln/>
        </p:spPr>
        <p:txBody>
          <a:bodyPr wrap="square" lIns="0" tIns="0" rIns="0" bIns="0" rtlCol="0" anchor="t"/>
          <a:lstStyle/>
          <a:p>
            <a:pPr indent="0" marL="0">
              <a:buNone/>
            </a:pPr>
            <a:r>
              <a:rPr lang="en-US" sz="900" b="1" dirty="0">
                <a:solidFill>
                  <a:srgbClr val="FFFFFF"/>
                </a:solidFill>
                <a:latin typeface="Arial" pitchFamily="34" charset="0"/>
                <a:ea typeface="Arial" pitchFamily="34" charset="-122"/>
                <a:cs typeface="Arial" pitchFamily="34" charset="-120"/>
              </a:rPr>
              <a:t>MISSING</a:t>
            </a:r>
            <a:endParaRPr lang="en-US" sz="900" dirty="0"/>
          </a:p>
        </p:txBody>
      </p:sp>
      <p:sp>
        <p:nvSpPr>
          <p:cNvPr id="26" name="Shape 24"/>
          <p:cNvSpPr/>
          <p:nvPr/>
        </p:nvSpPr>
        <p:spPr>
          <a:xfrm>
            <a:off x="786384" y="4242816"/>
            <a:ext cx="2898648" cy="411480"/>
          </a:xfrm>
          <a:prstGeom prst="rect">
            <a:avLst/>
          </a:prstGeom>
          <a:solidFill>
            <a:srgbClr val="FFFFFF"/>
          </a:solidFill>
          <a:ln w="10160">
            <a:solidFill>
              <a:srgbClr val="FFFFFF"/>
            </a:solidFill>
            <a:prstDash val="solid"/>
          </a:ln>
        </p:spPr>
      </p:sp>
      <p:sp>
        <p:nvSpPr>
          <p:cNvPr id="27" name="Text 25"/>
          <p:cNvSpPr/>
          <p:nvPr/>
        </p:nvSpPr>
        <p:spPr>
          <a:xfrm>
            <a:off x="905256" y="4352544"/>
            <a:ext cx="2660904" cy="256032"/>
          </a:xfrm>
          <a:prstGeom prst="rect">
            <a:avLst/>
          </a:prstGeom>
          <a:noFill/>
          <a:ln/>
        </p:spPr>
        <p:txBody>
          <a:bodyPr wrap="square" lIns="0" tIns="0" rIns="0" bIns="0" rtlCol="0" anchor="t"/>
          <a:lstStyle/>
          <a:p>
            <a:pPr indent="0" marL="0">
              <a:buNone/>
            </a:pPr>
            <a:r>
              <a:rPr lang="en-US" sz="1270" b="1" dirty="0">
                <a:solidFill>
                  <a:srgbClr val="173F30"/>
                </a:solidFill>
                <a:latin typeface="Arial" pitchFamily="34" charset="0"/>
                <a:ea typeface="Arial" pitchFamily="34" charset="-122"/>
                <a:cs typeface="Arial" pitchFamily="34" charset="-120"/>
              </a:rPr>
              <a:t>Chicken</a:t>
            </a:r>
            <a:endParaRPr lang="en-US" sz="1270" dirty="0"/>
          </a:p>
        </p:txBody>
      </p:sp>
      <p:sp>
        <p:nvSpPr>
          <p:cNvPr id="28" name="Shape 26"/>
          <p:cNvSpPr/>
          <p:nvPr/>
        </p:nvSpPr>
        <p:spPr>
          <a:xfrm>
            <a:off x="3685032" y="4242816"/>
            <a:ext cx="1188720" cy="411480"/>
          </a:xfrm>
          <a:prstGeom prst="rect">
            <a:avLst/>
          </a:prstGeom>
          <a:solidFill>
            <a:srgbClr val="FFFFFF"/>
          </a:solidFill>
          <a:ln w="10160">
            <a:solidFill>
              <a:srgbClr val="FFFFFF"/>
            </a:solidFill>
            <a:prstDash val="solid"/>
          </a:ln>
        </p:spPr>
      </p:sp>
      <p:sp>
        <p:nvSpPr>
          <p:cNvPr id="29" name="Text 27"/>
          <p:cNvSpPr/>
          <p:nvPr/>
        </p:nvSpPr>
        <p:spPr>
          <a:xfrm>
            <a:off x="3803904" y="4352544"/>
            <a:ext cx="950976" cy="25603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300 g</a:t>
            </a:r>
            <a:endParaRPr lang="en-US" sz="1270" dirty="0"/>
          </a:p>
        </p:txBody>
      </p:sp>
      <p:sp>
        <p:nvSpPr>
          <p:cNvPr id="30" name="Shape 28"/>
          <p:cNvSpPr/>
          <p:nvPr/>
        </p:nvSpPr>
        <p:spPr>
          <a:xfrm>
            <a:off x="4873752" y="4242816"/>
            <a:ext cx="1161288" cy="411480"/>
          </a:xfrm>
          <a:prstGeom prst="rect">
            <a:avLst/>
          </a:prstGeom>
          <a:solidFill>
            <a:srgbClr val="FFFFFF"/>
          </a:solidFill>
          <a:ln w="10160">
            <a:solidFill>
              <a:srgbClr val="FFFFFF"/>
            </a:solidFill>
            <a:prstDash val="solid"/>
          </a:ln>
        </p:spPr>
      </p:sp>
      <p:sp>
        <p:nvSpPr>
          <p:cNvPr id="31" name="Text 29"/>
          <p:cNvSpPr/>
          <p:nvPr/>
        </p:nvSpPr>
        <p:spPr>
          <a:xfrm>
            <a:off x="4992624" y="4352544"/>
            <a:ext cx="923544" cy="25603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400 g</a:t>
            </a:r>
            <a:endParaRPr lang="en-US" sz="1270" dirty="0"/>
          </a:p>
        </p:txBody>
      </p:sp>
      <p:sp>
        <p:nvSpPr>
          <p:cNvPr id="32" name="Shape 30"/>
          <p:cNvSpPr/>
          <p:nvPr/>
        </p:nvSpPr>
        <p:spPr>
          <a:xfrm>
            <a:off x="6035040" y="4242816"/>
            <a:ext cx="978408" cy="411480"/>
          </a:xfrm>
          <a:prstGeom prst="rect">
            <a:avLst/>
          </a:prstGeom>
          <a:solidFill>
            <a:srgbClr val="FFFFFF"/>
          </a:solidFill>
          <a:ln w="10160">
            <a:solidFill>
              <a:srgbClr val="FFFFFF"/>
            </a:solidFill>
            <a:prstDash val="solid"/>
          </a:ln>
        </p:spPr>
      </p:sp>
      <p:sp>
        <p:nvSpPr>
          <p:cNvPr id="33" name="Text 31"/>
          <p:cNvSpPr/>
          <p:nvPr/>
        </p:nvSpPr>
        <p:spPr>
          <a:xfrm>
            <a:off x="6153912" y="4352544"/>
            <a:ext cx="740664" cy="25603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a:t>
            </a:r>
            <a:endParaRPr lang="en-US" sz="1270" dirty="0"/>
          </a:p>
        </p:txBody>
      </p:sp>
      <p:sp>
        <p:nvSpPr>
          <p:cNvPr id="34" name="Shape 32"/>
          <p:cNvSpPr/>
          <p:nvPr/>
        </p:nvSpPr>
        <p:spPr>
          <a:xfrm>
            <a:off x="786384" y="4654296"/>
            <a:ext cx="6227064" cy="0"/>
          </a:xfrm>
          <a:prstGeom prst="line">
            <a:avLst/>
          </a:prstGeom>
          <a:noFill/>
          <a:ln w="6350">
            <a:solidFill>
              <a:srgbClr val="D1E4D6"/>
            </a:solidFill>
            <a:prstDash val="solid"/>
          </a:ln>
        </p:spPr>
      </p:sp>
      <p:sp>
        <p:nvSpPr>
          <p:cNvPr id="35" name="Shape 33"/>
          <p:cNvSpPr/>
          <p:nvPr/>
        </p:nvSpPr>
        <p:spPr>
          <a:xfrm>
            <a:off x="786384" y="4654296"/>
            <a:ext cx="2898648" cy="411480"/>
          </a:xfrm>
          <a:prstGeom prst="rect">
            <a:avLst/>
          </a:prstGeom>
          <a:solidFill>
            <a:srgbClr val="F2F8ED"/>
          </a:solidFill>
          <a:ln w="10160">
            <a:solidFill>
              <a:srgbClr val="F2F8ED"/>
            </a:solidFill>
            <a:prstDash val="solid"/>
          </a:ln>
        </p:spPr>
      </p:sp>
      <p:sp>
        <p:nvSpPr>
          <p:cNvPr id="36" name="Text 34"/>
          <p:cNvSpPr/>
          <p:nvPr/>
        </p:nvSpPr>
        <p:spPr>
          <a:xfrm>
            <a:off x="905256" y="4764024"/>
            <a:ext cx="2660904" cy="256032"/>
          </a:xfrm>
          <a:prstGeom prst="rect">
            <a:avLst/>
          </a:prstGeom>
          <a:noFill/>
          <a:ln/>
        </p:spPr>
        <p:txBody>
          <a:bodyPr wrap="square" lIns="0" tIns="0" rIns="0" bIns="0" rtlCol="0" anchor="t"/>
          <a:lstStyle/>
          <a:p>
            <a:pPr indent="0" marL="0">
              <a:buNone/>
            </a:pPr>
            <a:r>
              <a:rPr lang="en-US" sz="1270" b="1" dirty="0">
                <a:solidFill>
                  <a:srgbClr val="173F30"/>
                </a:solidFill>
                <a:latin typeface="Arial" pitchFamily="34" charset="0"/>
                <a:ea typeface="Arial" pitchFamily="34" charset="-122"/>
                <a:cs typeface="Arial" pitchFamily="34" charset="-120"/>
              </a:rPr>
              <a:t>Bell pepper</a:t>
            </a:r>
            <a:endParaRPr lang="en-US" sz="1270" dirty="0"/>
          </a:p>
        </p:txBody>
      </p:sp>
      <p:sp>
        <p:nvSpPr>
          <p:cNvPr id="37" name="Shape 35"/>
          <p:cNvSpPr/>
          <p:nvPr/>
        </p:nvSpPr>
        <p:spPr>
          <a:xfrm>
            <a:off x="3685032" y="4654296"/>
            <a:ext cx="1188720" cy="411480"/>
          </a:xfrm>
          <a:prstGeom prst="rect">
            <a:avLst/>
          </a:prstGeom>
          <a:solidFill>
            <a:srgbClr val="F2F8ED"/>
          </a:solidFill>
          <a:ln w="10160">
            <a:solidFill>
              <a:srgbClr val="F2F8ED"/>
            </a:solidFill>
            <a:prstDash val="solid"/>
          </a:ln>
        </p:spPr>
      </p:sp>
      <p:sp>
        <p:nvSpPr>
          <p:cNvPr id="38" name="Text 36"/>
          <p:cNvSpPr/>
          <p:nvPr/>
        </p:nvSpPr>
        <p:spPr>
          <a:xfrm>
            <a:off x="3803904" y="4764024"/>
            <a:ext cx="950976" cy="25603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2 each</a:t>
            </a:r>
            <a:endParaRPr lang="en-US" sz="1270" dirty="0"/>
          </a:p>
        </p:txBody>
      </p:sp>
      <p:sp>
        <p:nvSpPr>
          <p:cNvPr id="39" name="Shape 37"/>
          <p:cNvSpPr/>
          <p:nvPr/>
        </p:nvSpPr>
        <p:spPr>
          <a:xfrm>
            <a:off x="4873752" y="4654296"/>
            <a:ext cx="1161288" cy="411480"/>
          </a:xfrm>
          <a:prstGeom prst="rect">
            <a:avLst/>
          </a:prstGeom>
          <a:solidFill>
            <a:srgbClr val="F2F8ED"/>
          </a:solidFill>
          <a:ln w="10160">
            <a:solidFill>
              <a:srgbClr val="F2F8ED"/>
            </a:solidFill>
            <a:prstDash val="solid"/>
          </a:ln>
        </p:spPr>
      </p:sp>
      <p:sp>
        <p:nvSpPr>
          <p:cNvPr id="40" name="Text 38"/>
          <p:cNvSpPr/>
          <p:nvPr/>
        </p:nvSpPr>
        <p:spPr>
          <a:xfrm>
            <a:off x="4992624" y="4764024"/>
            <a:ext cx="923544" cy="25603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1 each</a:t>
            </a:r>
            <a:endParaRPr lang="en-US" sz="1270" dirty="0"/>
          </a:p>
        </p:txBody>
      </p:sp>
      <p:sp>
        <p:nvSpPr>
          <p:cNvPr id="41" name="Shape 39"/>
          <p:cNvSpPr/>
          <p:nvPr/>
        </p:nvSpPr>
        <p:spPr>
          <a:xfrm>
            <a:off x="6035040" y="4654296"/>
            <a:ext cx="978408" cy="411480"/>
          </a:xfrm>
          <a:prstGeom prst="rect">
            <a:avLst/>
          </a:prstGeom>
          <a:solidFill>
            <a:srgbClr val="F2F8ED"/>
          </a:solidFill>
          <a:ln w="10160">
            <a:solidFill>
              <a:srgbClr val="F2F8ED"/>
            </a:solidFill>
            <a:prstDash val="solid"/>
          </a:ln>
        </p:spPr>
      </p:sp>
      <p:sp>
        <p:nvSpPr>
          <p:cNvPr id="42" name="Text 40"/>
          <p:cNvSpPr/>
          <p:nvPr/>
        </p:nvSpPr>
        <p:spPr>
          <a:xfrm>
            <a:off x="6153912" y="4764024"/>
            <a:ext cx="740664" cy="25603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1 each</a:t>
            </a:r>
            <a:endParaRPr lang="en-US" sz="1270" dirty="0"/>
          </a:p>
        </p:txBody>
      </p:sp>
      <p:sp>
        <p:nvSpPr>
          <p:cNvPr id="43" name="Shape 41"/>
          <p:cNvSpPr/>
          <p:nvPr/>
        </p:nvSpPr>
        <p:spPr>
          <a:xfrm>
            <a:off x="786384" y="5065776"/>
            <a:ext cx="6227064" cy="0"/>
          </a:xfrm>
          <a:prstGeom prst="line">
            <a:avLst/>
          </a:prstGeom>
          <a:noFill/>
          <a:ln w="6350">
            <a:solidFill>
              <a:srgbClr val="D1E4D6"/>
            </a:solidFill>
            <a:prstDash val="solid"/>
          </a:ln>
        </p:spPr>
      </p:sp>
      <p:sp>
        <p:nvSpPr>
          <p:cNvPr id="44" name="Shape 42"/>
          <p:cNvSpPr/>
          <p:nvPr/>
        </p:nvSpPr>
        <p:spPr>
          <a:xfrm>
            <a:off x="786384" y="5065776"/>
            <a:ext cx="2898648" cy="411480"/>
          </a:xfrm>
          <a:prstGeom prst="rect">
            <a:avLst/>
          </a:prstGeom>
          <a:solidFill>
            <a:srgbClr val="FFFFFF"/>
          </a:solidFill>
          <a:ln w="10160">
            <a:solidFill>
              <a:srgbClr val="FFFFFF"/>
            </a:solidFill>
            <a:prstDash val="solid"/>
          </a:ln>
        </p:spPr>
      </p:sp>
      <p:sp>
        <p:nvSpPr>
          <p:cNvPr id="45" name="Text 43"/>
          <p:cNvSpPr/>
          <p:nvPr/>
        </p:nvSpPr>
        <p:spPr>
          <a:xfrm>
            <a:off x="905256" y="5175504"/>
            <a:ext cx="2660904" cy="256032"/>
          </a:xfrm>
          <a:prstGeom prst="rect">
            <a:avLst/>
          </a:prstGeom>
          <a:noFill/>
          <a:ln/>
        </p:spPr>
        <p:txBody>
          <a:bodyPr wrap="square" lIns="0" tIns="0" rIns="0" bIns="0" rtlCol="0" anchor="t"/>
          <a:lstStyle/>
          <a:p>
            <a:pPr indent="0" marL="0">
              <a:buNone/>
            </a:pPr>
            <a:r>
              <a:rPr lang="en-US" sz="1270" b="1" dirty="0">
                <a:solidFill>
                  <a:srgbClr val="173F30"/>
                </a:solidFill>
                <a:latin typeface="Arial" pitchFamily="34" charset="0"/>
                <a:ea typeface="Arial" pitchFamily="34" charset="-122"/>
                <a:cs typeface="Arial" pitchFamily="34" charset="-120"/>
              </a:rPr>
              <a:t>Tortillas</a:t>
            </a:r>
            <a:endParaRPr lang="en-US" sz="1270" dirty="0"/>
          </a:p>
        </p:txBody>
      </p:sp>
      <p:sp>
        <p:nvSpPr>
          <p:cNvPr id="46" name="Shape 44"/>
          <p:cNvSpPr/>
          <p:nvPr/>
        </p:nvSpPr>
        <p:spPr>
          <a:xfrm>
            <a:off x="3685032" y="5065776"/>
            <a:ext cx="1188720" cy="411480"/>
          </a:xfrm>
          <a:prstGeom prst="rect">
            <a:avLst/>
          </a:prstGeom>
          <a:solidFill>
            <a:srgbClr val="FFFFFF"/>
          </a:solidFill>
          <a:ln w="10160">
            <a:solidFill>
              <a:srgbClr val="FFFFFF"/>
            </a:solidFill>
            <a:prstDash val="solid"/>
          </a:ln>
        </p:spPr>
      </p:sp>
      <p:sp>
        <p:nvSpPr>
          <p:cNvPr id="47" name="Text 45"/>
          <p:cNvSpPr/>
          <p:nvPr/>
        </p:nvSpPr>
        <p:spPr>
          <a:xfrm>
            <a:off x="3803904" y="5175504"/>
            <a:ext cx="950976" cy="25603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4 each</a:t>
            </a:r>
            <a:endParaRPr lang="en-US" sz="1270" dirty="0"/>
          </a:p>
        </p:txBody>
      </p:sp>
      <p:sp>
        <p:nvSpPr>
          <p:cNvPr id="48" name="Shape 46"/>
          <p:cNvSpPr/>
          <p:nvPr/>
        </p:nvSpPr>
        <p:spPr>
          <a:xfrm>
            <a:off x="4873752" y="5065776"/>
            <a:ext cx="1161288" cy="411480"/>
          </a:xfrm>
          <a:prstGeom prst="rect">
            <a:avLst/>
          </a:prstGeom>
          <a:solidFill>
            <a:srgbClr val="FFFFFF"/>
          </a:solidFill>
          <a:ln w="10160">
            <a:solidFill>
              <a:srgbClr val="FFFFFF"/>
            </a:solidFill>
            <a:prstDash val="solid"/>
          </a:ln>
        </p:spPr>
      </p:sp>
      <p:sp>
        <p:nvSpPr>
          <p:cNvPr id="49" name="Text 47"/>
          <p:cNvSpPr/>
          <p:nvPr/>
        </p:nvSpPr>
        <p:spPr>
          <a:xfrm>
            <a:off x="4992624" y="5175504"/>
            <a:ext cx="923544" cy="25603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0 each</a:t>
            </a:r>
            <a:endParaRPr lang="en-US" sz="1270" dirty="0"/>
          </a:p>
        </p:txBody>
      </p:sp>
      <p:sp>
        <p:nvSpPr>
          <p:cNvPr id="50" name="Shape 48"/>
          <p:cNvSpPr/>
          <p:nvPr/>
        </p:nvSpPr>
        <p:spPr>
          <a:xfrm>
            <a:off x="6035040" y="5065776"/>
            <a:ext cx="978408" cy="411480"/>
          </a:xfrm>
          <a:prstGeom prst="rect">
            <a:avLst/>
          </a:prstGeom>
          <a:solidFill>
            <a:srgbClr val="FFFFFF"/>
          </a:solidFill>
          <a:ln w="10160">
            <a:solidFill>
              <a:srgbClr val="FFFFFF"/>
            </a:solidFill>
            <a:prstDash val="solid"/>
          </a:ln>
        </p:spPr>
      </p:sp>
      <p:sp>
        <p:nvSpPr>
          <p:cNvPr id="51" name="Text 49"/>
          <p:cNvSpPr/>
          <p:nvPr/>
        </p:nvSpPr>
        <p:spPr>
          <a:xfrm>
            <a:off x="6153912" y="5175504"/>
            <a:ext cx="740664" cy="25603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4 each</a:t>
            </a:r>
            <a:endParaRPr lang="en-US" sz="1270" dirty="0"/>
          </a:p>
        </p:txBody>
      </p:sp>
      <p:sp>
        <p:nvSpPr>
          <p:cNvPr id="52" name="Shape 50"/>
          <p:cNvSpPr/>
          <p:nvPr/>
        </p:nvSpPr>
        <p:spPr>
          <a:xfrm>
            <a:off x="786384" y="5477256"/>
            <a:ext cx="6227064" cy="0"/>
          </a:xfrm>
          <a:prstGeom prst="line">
            <a:avLst/>
          </a:prstGeom>
          <a:noFill/>
          <a:ln w="6350">
            <a:solidFill>
              <a:srgbClr val="D1E4D6"/>
            </a:solidFill>
            <a:prstDash val="solid"/>
          </a:ln>
        </p:spPr>
      </p:sp>
      <p:sp>
        <p:nvSpPr>
          <p:cNvPr id="53" name="Text 51"/>
          <p:cNvSpPr/>
          <p:nvPr/>
        </p:nvSpPr>
        <p:spPr>
          <a:xfrm>
            <a:off x="795528" y="5650992"/>
            <a:ext cx="6492240" cy="192024"/>
          </a:xfrm>
          <a:prstGeom prst="rect">
            <a:avLst/>
          </a:prstGeom>
          <a:noFill/>
          <a:ln/>
        </p:spPr>
        <p:txBody>
          <a:bodyPr wrap="square" lIns="0" tIns="0" rIns="0" bIns="0" rtlCol="0" anchor="t"/>
          <a:lstStyle/>
          <a:p>
            <a:pPr indent="0" marL="0">
              <a:buNone/>
            </a:pPr>
            <a:r>
              <a:rPr lang="en-US" sz="1200" dirty="0">
                <a:solidFill>
                  <a:srgbClr val="425C50"/>
                </a:solidFill>
                <a:latin typeface="Arial" pitchFamily="34" charset="0"/>
                <a:ea typeface="Arial" pitchFamily="34" charset="-122"/>
                <a:cs typeface="Arial" pitchFamily="34" charset="-120"/>
              </a:rPr>
              <a:t>Also missing: seasoning, lime and sour cream.</a:t>
            </a:r>
            <a:endParaRPr lang="en-US" sz="1200" dirty="0"/>
          </a:p>
        </p:txBody>
      </p:sp>
      <p:sp>
        <p:nvSpPr>
          <p:cNvPr id="54" name="Text 52"/>
          <p:cNvSpPr/>
          <p:nvPr/>
        </p:nvSpPr>
        <p:spPr>
          <a:xfrm>
            <a:off x="8229600" y="2542032"/>
            <a:ext cx="3383280" cy="356616"/>
          </a:xfrm>
          <a:prstGeom prst="rect">
            <a:avLst/>
          </a:prstGeom>
          <a:noFill/>
          <a:ln/>
        </p:spPr>
        <p:txBody>
          <a:bodyPr wrap="square" lIns="0" tIns="0" rIns="0" bIns="0" rtlCol="0" anchor="t"/>
          <a:lstStyle/>
          <a:p>
            <a:pPr indent="0" marL="0">
              <a:buNone/>
            </a:pPr>
            <a:r>
              <a:rPr lang="en-US" sz="2400" b="1" dirty="0">
                <a:solidFill>
                  <a:srgbClr val="173F30"/>
                </a:solidFill>
                <a:latin typeface="Arial" pitchFamily="34" charset="0"/>
                <a:ea typeface="Arial" pitchFamily="34" charset="-122"/>
                <a:cs typeface="Arial" pitchFamily="34" charset="-120"/>
              </a:rPr>
              <a:t>What to show</a:t>
            </a:r>
            <a:endParaRPr lang="en-US" sz="2400" dirty="0"/>
          </a:p>
        </p:txBody>
      </p:sp>
      <p:sp>
        <p:nvSpPr>
          <p:cNvPr id="55" name="Text 53"/>
          <p:cNvSpPr/>
          <p:nvPr/>
        </p:nvSpPr>
        <p:spPr>
          <a:xfrm>
            <a:off x="8238744" y="3127248"/>
            <a:ext cx="3328416" cy="2487168"/>
          </a:xfrm>
          <a:prstGeom prst="rect">
            <a:avLst/>
          </a:prstGeom>
          <a:noFill/>
          <a:ln/>
        </p:spPr>
        <p:txBody>
          <a:bodyPr wrap="square" lIns="0" tIns="0" rIns="0" bIns="0" rtlCol="0" anchor="t"/>
          <a:lstStyle/>
          <a:p>
            <a:pPr indent="0" marL="0">
              <a:buNone/>
            </a:pPr>
            <a:r>
              <a:rPr lang="en-US" sz="1800" dirty="0">
                <a:solidFill>
                  <a:srgbClr val="425C50"/>
                </a:solidFill>
                <a:latin typeface="Arial" pitchFamily="34" charset="0"/>
                <a:ea typeface="Arial" pitchFamily="34" charset="-122"/>
                <a:cs typeface="Arial" pitchFamily="34" charset="-120"/>
              </a:rPr>
              <a:t>Inventory is editable.</a:t>
            </a:r>
            <a:endParaRPr lang="en-US" sz="1800" dirty="0"/>
          </a:p>
          <a:p>
            <a:pPr indent="0" marL="0">
              <a:buNone/>
            </a:pP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Shortages come from quantities—not a preset answer.</a:t>
            </a:r>
            <a:endParaRPr lang="en-US" sz="1800" dirty="0"/>
          </a:p>
          <a:p>
            <a:pPr indent="0" marL="0">
              <a:buNone/>
            </a:pP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Partial stock matters: one more pepper is needed.</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CF5"/>
        </a:solidFill>
      </p:bgPr>
    </p:bg>
    <p:spTree>
      <p:nvGrpSpPr>
        <p:cNvPr id="1" name=""/>
        <p:cNvGrpSpPr/>
        <p:nvPr/>
      </p:nvGrpSpPr>
      <p:grpSpPr>
        <a:xfrm>
          <a:off x="0" y="0"/>
          <a:ext cx="0" cy="0"/>
          <a:chOff x="0" y="0"/>
          <a:chExt cx="0" cy="0"/>
        </a:xfrm>
      </p:grpSpPr>
      <p:sp>
        <p:nvSpPr>
          <p:cNvPr id="67" name="Fresh palette: top colour ribbon"/>
          <p:cNvSpPr/>
          <p:nvPr/>
        </p:nvSpPr>
        <p:spPr>
          <a:xfrm>
            <a:off x="9692640" y="0"/>
            <a:ext cx="2499360" cy="64008"/>
          </a:xfrm>
          <a:prstGeom prst="rect">
            <a:avLst/>
          </a:prstGeom>
          <a:solidFill>
            <a:srgbClr val="F78470"/>
          </a:solidFill>
          <a:ln>
            <a:noFill/>
          </a:ln>
        </p:spPr>
      </p:sp>
      <p:sp>
        <p:nvSpPr>
          <p:cNvPr id="66" name="Fresh palette: top colour ribbon"/>
          <p:cNvSpPr/>
          <p:nvPr/>
        </p:nvSpPr>
        <p:spPr>
          <a:xfrm>
            <a:off x="6858000" y="0"/>
            <a:ext cx="2834640" cy="64008"/>
          </a:xfrm>
          <a:prstGeom prst="rect">
            <a:avLst/>
          </a:prstGeom>
          <a:solidFill>
            <a:srgbClr val="F9D85B"/>
          </a:solidFill>
          <a:ln>
            <a:noFill/>
          </a:ln>
        </p:spPr>
      </p:sp>
      <p:sp>
        <p:nvSpPr>
          <p:cNvPr id="65"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07 / PLANNED WALKTHROUGH · 2 OF 4</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Use an alternative. Recalculate the basket.</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The substitution is explicit and curated: Greek yogurt replaces sour cream for the topping. Both contain dairy.</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09</a:t>
            </a:r>
            <a:endParaRPr lang="en-US" sz="1200" dirty="0"/>
          </a:p>
        </p:txBody>
      </p:sp>
      <p:sp>
        <p:nvSpPr>
          <p:cNvPr id="9" name="Shape 7"/>
          <p:cNvSpPr/>
          <p:nvPr/>
        </p:nvSpPr>
        <p:spPr>
          <a:xfrm>
            <a:off x="548640" y="2304288"/>
            <a:ext cx="7315200" cy="3703320"/>
          </a:xfrm>
          <a:prstGeom prst="rect">
            <a:avLst/>
          </a:prstGeom>
          <a:solidFill>
            <a:srgbClr val="FFFFFF"/>
          </a:solidFill>
          <a:ln w="10160">
            <a:solidFill>
              <a:srgbClr val="D1E4D6"/>
            </a:solidFill>
            <a:prstDash val="solid"/>
          </a:ln>
        </p:spPr>
      </p:sp>
      <p:sp>
        <p:nvSpPr>
          <p:cNvPr id="68" name="Fresh palette: card accent"/>
          <p:cNvSpPr/>
          <p:nvPr/>
        </p:nvSpPr>
        <p:spPr>
          <a:xfrm>
            <a:off x="548640" y="2304288"/>
            <a:ext cx="7315200" cy="50292"/>
          </a:xfrm>
          <a:prstGeom prst="rect">
            <a:avLst/>
          </a:prstGeom>
          <a:solidFill>
            <a:srgbClr val="087F5B"/>
          </a:solidFill>
          <a:ln>
            <a:noFill/>
          </a:ln>
        </p:spPr>
      </p:sp>
      <p:sp>
        <p:nvSpPr>
          <p:cNvPr id="10" name="Shape 8"/>
          <p:cNvSpPr/>
          <p:nvPr/>
        </p:nvSpPr>
        <p:spPr>
          <a:xfrm>
            <a:off x="548640" y="2304288"/>
            <a:ext cx="7315200" cy="384048"/>
          </a:xfrm>
          <a:prstGeom prst="rect">
            <a:avLst/>
          </a:prstGeom>
          <a:solidFill>
            <a:srgbClr val="BDECCF"/>
          </a:solidFill>
          <a:ln w="10160">
            <a:solidFill>
              <a:srgbClr val="BDECCF"/>
            </a:solidFill>
            <a:prstDash val="solid"/>
          </a:ln>
        </p:spPr>
      </p:sp>
      <p:sp>
        <p:nvSpPr>
          <p:cNvPr id="11" name="Text 9"/>
          <p:cNvSpPr/>
          <p:nvPr/>
        </p:nvSpPr>
        <p:spPr>
          <a:xfrm>
            <a:off x="731520" y="2395728"/>
            <a:ext cx="2926080" cy="210312"/>
          </a:xfrm>
          <a:prstGeom prst="rect">
            <a:avLst/>
          </a:prstGeom>
          <a:noFill/>
          <a:ln/>
        </p:spPr>
        <p:txBody>
          <a:bodyPr wrap="square" lIns="0" tIns="0" rIns="0" bIns="0" rtlCol="0" anchor="t"/>
          <a:lstStyle/>
          <a:p>
            <a:pPr indent="0" marL="0">
              <a:buNone/>
            </a:pPr>
            <a:r>
              <a:rPr lang="en-US" sz="1300" b="1" dirty="0">
                <a:solidFill>
                  <a:srgbClr val="173F30"/>
                </a:solidFill>
                <a:latin typeface="Arial" pitchFamily="34" charset="0"/>
                <a:ea typeface="Arial" pitchFamily="34" charset="-122"/>
                <a:cs typeface="Arial" pitchFamily="34" charset="-120"/>
              </a:rPr>
              <a:t>Kitchen Connect</a:t>
            </a:r>
            <a:endParaRPr lang="en-US" sz="1300" dirty="0"/>
          </a:p>
        </p:txBody>
      </p:sp>
      <p:sp>
        <p:nvSpPr>
          <p:cNvPr id="12" name="Text 10"/>
          <p:cNvSpPr/>
          <p:nvPr/>
        </p:nvSpPr>
        <p:spPr>
          <a:xfrm>
            <a:off x="3328416" y="2418588"/>
            <a:ext cx="4315968" cy="137160"/>
          </a:xfrm>
          <a:prstGeom prst="rect">
            <a:avLst/>
          </a:prstGeom>
          <a:noFill/>
          <a:ln/>
        </p:spPr>
        <p:txBody>
          <a:bodyPr wrap="square" lIns="0" tIns="0" rIns="0" bIns="0" rtlCol="0" anchor="t"/>
          <a:lstStyle/>
          <a:p>
            <a:pPr algn="r" indent="0" marL="0">
              <a:buNone/>
            </a:pPr>
            <a:r>
              <a:rPr lang="en-US" sz="850" dirty="0">
                <a:solidFill>
                  <a:srgbClr val="425C50"/>
                </a:solidFill>
                <a:latin typeface="Arial" pitchFamily="34" charset="0"/>
                <a:ea typeface="Arial" pitchFamily="34" charset="-122"/>
                <a:cs typeface="Arial" pitchFamily="34" charset="-120"/>
              </a:rPr>
              <a:t>ILLUSTRATIVE UI — NOT A RUNNING APPLICATION</a:t>
            </a:r>
            <a:endParaRPr lang="en-US" sz="850" dirty="0"/>
          </a:p>
        </p:txBody>
      </p:sp>
      <p:sp>
        <p:nvSpPr>
          <p:cNvPr id="13" name="Shape 11"/>
          <p:cNvSpPr/>
          <p:nvPr/>
        </p:nvSpPr>
        <p:spPr>
          <a:xfrm>
            <a:off x="768096" y="2907792"/>
            <a:ext cx="6858000" cy="667512"/>
          </a:xfrm>
          <a:prstGeom prst="rect">
            <a:avLst/>
          </a:prstGeom>
          <a:solidFill>
            <a:srgbClr val="DCF58B"/>
          </a:solidFill>
          <a:ln w="10160">
            <a:solidFill>
              <a:srgbClr val="DCF58B"/>
            </a:solidFill>
            <a:prstDash val="solid"/>
          </a:ln>
        </p:spPr>
      </p:sp>
      <p:sp>
        <p:nvSpPr>
          <p:cNvPr id="14" name="Text 12"/>
          <p:cNvSpPr/>
          <p:nvPr/>
        </p:nvSpPr>
        <p:spPr>
          <a:xfrm>
            <a:off x="914400" y="3081528"/>
            <a:ext cx="6355080" cy="256032"/>
          </a:xfrm>
          <a:prstGeom prst="rect">
            <a:avLst/>
          </a:prstGeom>
          <a:noFill/>
          <a:ln/>
        </p:spPr>
        <p:txBody>
          <a:bodyPr wrap="square" lIns="0" tIns="0" rIns="0" bIns="0" rtlCol="0" anchor="t"/>
          <a:lstStyle/>
          <a:p>
            <a:pPr indent="0" marL="0">
              <a:buNone/>
            </a:pPr>
            <a:r>
              <a:rPr lang="en-US" sz="1900" b="1" dirty="0">
                <a:solidFill>
                  <a:srgbClr val="173F30"/>
                </a:solidFill>
                <a:latin typeface="Arial" pitchFamily="34" charset="0"/>
                <a:ea typeface="Arial" pitchFamily="34" charset="-122"/>
                <a:cs typeface="Arial" pitchFamily="34" charset="-120"/>
              </a:rPr>
              <a:t>Use 60 g Greek yogurt from the pantry</a:t>
            </a:r>
            <a:endParaRPr lang="en-US" sz="1900" dirty="0"/>
          </a:p>
        </p:txBody>
      </p:sp>
      <p:sp>
        <p:nvSpPr>
          <p:cNvPr id="15" name="Shape 13"/>
          <p:cNvSpPr/>
          <p:nvPr/>
        </p:nvSpPr>
        <p:spPr>
          <a:xfrm>
            <a:off x="777240" y="3749040"/>
            <a:ext cx="2532888" cy="338328"/>
          </a:xfrm>
          <a:prstGeom prst="rect">
            <a:avLst/>
          </a:prstGeom>
          <a:solidFill>
            <a:srgbClr val="087F5B"/>
          </a:solidFill>
          <a:ln w="10160">
            <a:solidFill>
              <a:srgbClr val="087F5B"/>
            </a:solidFill>
            <a:prstDash val="solid"/>
          </a:ln>
        </p:spPr>
      </p:sp>
      <p:sp>
        <p:nvSpPr>
          <p:cNvPr id="16" name="Text 14"/>
          <p:cNvSpPr/>
          <p:nvPr/>
        </p:nvSpPr>
        <p:spPr>
          <a:xfrm>
            <a:off x="896112" y="3845052"/>
            <a:ext cx="2295144" cy="164592"/>
          </a:xfrm>
          <a:prstGeom prst="rect">
            <a:avLst/>
          </a:prstGeom>
          <a:noFill/>
          <a:ln/>
        </p:spPr>
        <p:txBody>
          <a:bodyPr wrap="square" lIns="0" tIns="0" rIns="0" bIns="0" rtlCol="0" anchor="t"/>
          <a:lstStyle/>
          <a:p>
            <a:pPr indent="0" marL="0">
              <a:buNone/>
            </a:pPr>
            <a:r>
              <a:rPr lang="en-US" sz="900" b="1" dirty="0">
                <a:solidFill>
                  <a:srgbClr val="FFFFFF"/>
                </a:solidFill>
                <a:latin typeface="Arial" pitchFamily="34" charset="0"/>
                <a:ea typeface="Arial" pitchFamily="34" charset="-122"/>
                <a:cs typeface="Arial" pitchFamily="34" charset="-120"/>
              </a:rPr>
              <a:t>PRODUCT</a:t>
            </a:r>
            <a:endParaRPr lang="en-US" sz="900" dirty="0"/>
          </a:p>
        </p:txBody>
      </p:sp>
      <p:sp>
        <p:nvSpPr>
          <p:cNvPr id="17" name="Shape 15"/>
          <p:cNvSpPr/>
          <p:nvPr/>
        </p:nvSpPr>
        <p:spPr>
          <a:xfrm>
            <a:off x="3310128" y="3749040"/>
            <a:ext cx="1417320" cy="338328"/>
          </a:xfrm>
          <a:prstGeom prst="rect">
            <a:avLst/>
          </a:prstGeom>
          <a:solidFill>
            <a:srgbClr val="087F5B"/>
          </a:solidFill>
          <a:ln w="10160">
            <a:solidFill>
              <a:srgbClr val="087F5B"/>
            </a:solidFill>
            <a:prstDash val="solid"/>
          </a:ln>
        </p:spPr>
      </p:sp>
      <p:sp>
        <p:nvSpPr>
          <p:cNvPr id="18" name="Text 16"/>
          <p:cNvSpPr/>
          <p:nvPr/>
        </p:nvSpPr>
        <p:spPr>
          <a:xfrm>
            <a:off x="3429000" y="3845052"/>
            <a:ext cx="1179576" cy="164592"/>
          </a:xfrm>
          <a:prstGeom prst="rect">
            <a:avLst/>
          </a:prstGeom>
          <a:noFill/>
          <a:ln/>
        </p:spPr>
        <p:txBody>
          <a:bodyPr wrap="square" lIns="0" tIns="0" rIns="0" bIns="0" rtlCol="0" anchor="t"/>
          <a:lstStyle/>
          <a:p>
            <a:pPr indent="0" marL="0">
              <a:buNone/>
            </a:pPr>
            <a:r>
              <a:rPr lang="en-US" sz="900" b="1" dirty="0">
                <a:solidFill>
                  <a:srgbClr val="FFFFFF"/>
                </a:solidFill>
                <a:latin typeface="Arial" pitchFamily="34" charset="0"/>
                <a:ea typeface="Arial" pitchFamily="34" charset="-122"/>
                <a:cs typeface="Arial" pitchFamily="34" charset="-120"/>
              </a:rPr>
              <a:t>PACK SIZE</a:t>
            </a:r>
            <a:endParaRPr lang="en-US" sz="900" dirty="0"/>
          </a:p>
        </p:txBody>
      </p:sp>
      <p:sp>
        <p:nvSpPr>
          <p:cNvPr id="19" name="Shape 17"/>
          <p:cNvSpPr/>
          <p:nvPr/>
        </p:nvSpPr>
        <p:spPr>
          <a:xfrm>
            <a:off x="4727448" y="3749040"/>
            <a:ext cx="1161288" cy="338328"/>
          </a:xfrm>
          <a:prstGeom prst="rect">
            <a:avLst/>
          </a:prstGeom>
          <a:solidFill>
            <a:srgbClr val="087F5B"/>
          </a:solidFill>
          <a:ln w="10160">
            <a:solidFill>
              <a:srgbClr val="087F5B"/>
            </a:solidFill>
            <a:prstDash val="solid"/>
          </a:ln>
        </p:spPr>
      </p:sp>
      <p:sp>
        <p:nvSpPr>
          <p:cNvPr id="20" name="Text 18"/>
          <p:cNvSpPr/>
          <p:nvPr/>
        </p:nvSpPr>
        <p:spPr>
          <a:xfrm>
            <a:off x="4846320" y="3845052"/>
            <a:ext cx="923544" cy="164592"/>
          </a:xfrm>
          <a:prstGeom prst="rect">
            <a:avLst/>
          </a:prstGeom>
          <a:noFill/>
          <a:ln/>
        </p:spPr>
        <p:txBody>
          <a:bodyPr wrap="square" lIns="0" tIns="0" rIns="0" bIns="0" rtlCol="0" anchor="t"/>
          <a:lstStyle/>
          <a:p>
            <a:pPr indent="0" marL="0">
              <a:buNone/>
            </a:pPr>
            <a:r>
              <a:rPr lang="en-US" sz="900" b="1" dirty="0">
                <a:solidFill>
                  <a:srgbClr val="FFFFFF"/>
                </a:solidFill>
                <a:latin typeface="Arial" pitchFamily="34" charset="0"/>
                <a:ea typeface="Arial" pitchFamily="34" charset="-122"/>
                <a:cs typeface="Arial" pitchFamily="34" charset="-120"/>
              </a:rPr>
              <a:t>PACKS</a:t>
            </a:r>
            <a:endParaRPr lang="en-US" sz="900" dirty="0"/>
          </a:p>
        </p:txBody>
      </p:sp>
      <p:sp>
        <p:nvSpPr>
          <p:cNvPr id="21" name="Shape 19"/>
          <p:cNvSpPr/>
          <p:nvPr/>
        </p:nvSpPr>
        <p:spPr>
          <a:xfrm>
            <a:off x="5888736" y="3749040"/>
            <a:ext cx="1124712" cy="338328"/>
          </a:xfrm>
          <a:prstGeom prst="rect">
            <a:avLst/>
          </a:prstGeom>
          <a:solidFill>
            <a:srgbClr val="087F5B"/>
          </a:solidFill>
          <a:ln w="10160">
            <a:solidFill>
              <a:srgbClr val="087F5B"/>
            </a:solidFill>
            <a:prstDash val="solid"/>
          </a:ln>
        </p:spPr>
      </p:sp>
      <p:sp>
        <p:nvSpPr>
          <p:cNvPr id="22" name="Text 20"/>
          <p:cNvSpPr/>
          <p:nvPr/>
        </p:nvSpPr>
        <p:spPr>
          <a:xfrm>
            <a:off x="6007608" y="3845052"/>
            <a:ext cx="886968" cy="164592"/>
          </a:xfrm>
          <a:prstGeom prst="rect">
            <a:avLst/>
          </a:prstGeom>
          <a:noFill/>
          <a:ln/>
        </p:spPr>
        <p:txBody>
          <a:bodyPr wrap="square" lIns="0" tIns="0" rIns="0" bIns="0" rtlCol="0" anchor="t"/>
          <a:lstStyle/>
          <a:p>
            <a:pPr indent="0" marL="0">
              <a:buNone/>
            </a:pPr>
            <a:r>
              <a:rPr lang="en-US" sz="900" b="1" dirty="0">
                <a:solidFill>
                  <a:srgbClr val="FFFFFF"/>
                </a:solidFill>
                <a:latin typeface="Arial" pitchFamily="34" charset="0"/>
                <a:ea typeface="Arial" pitchFamily="34" charset="-122"/>
                <a:cs typeface="Arial" pitchFamily="34" charset="-120"/>
              </a:rPr>
              <a:t>SUBTOTAL</a:t>
            </a:r>
            <a:endParaRPr lang="en-US" sz="900" dirty="0"/>
          </a:p>
        </p:txBody>
      </p:sp>
      <p:sp>
        <p:nvSpPr>
          <p:cNvPr id="23" name="Shape 21"/>
          <p:cNvSpPr/>
          <p:nvPr/>
        </p:nvSpPr>
        <p:spPr>
          <a:xfrm>
            <a:off x="777240" y="4087368"/>
            <a:ext cx="2532888" cy="365760"/>
          </a:xfrm>
          <a:prstGeom prst="rect">
            <a:avLst/>
          </a:prstGeom>
          <a:solidFill>
            <a:srgbClr val="FFFFFF"/>
          </a:solidFill>
          <a:ln w="10160">
            <a:solidFill>
              <a:srgbClr val="FFFFFF"/>
            </a:solidFill>
            <a:prstDash val="solid"/>
          </a:ln>
        </p:spPr>
      </p:sp>
      <p:sp>
        <p:nvSpPr>
          <p:cNvPr id="24" name="Text 22"/>
          <p:cNvSpPr/>
          <p:nvPr/>
        </p:nvSpPr>
        <p:spPr>
          <a:xfrm>
            <a:off x="896112" y="4197096"/>
            <a:ext cx="2295144" cy="210312"/>
          </a:xfrm>
          <a:prstGeom prst="rect">
            <a:avLst/>
          </a:prstGeom>
          <a:noFill/>
          <a:ln/>
        </p:spPr>
        <p:txBody>
          <a:bodyPr wrap="square" lIns="0" tIns="0" rIns="0" bIns="0" rtlCol="0" anchor="t"/>
          <a:lstStyle/>
          <a:p>
            <a:pPr indent="0" marL="0">
              <a:buNone/>
            </a:pPr>
            <a:r>
              <a:rPr lang="en-US" sz="1270" b="1" dirty="0">
                <a:solidFill>
                  <a:srgbClr val="173F30"/>
                </a:solidFill>
                <a:latin typeface="Arial" pitchFamily="34" charset="0"/>
                <a:ea typeface="Arial" pitchFamily="34" charset="-122"/>
                <a:cs typeface="Arial" pitchFamily="34" charset="-120"/>
              </a:rPr>
              <a:t>Bell peppers</a:t>
            </a:r>
            <a:endParaRPr lang="en-US" sz="1270" dirty="0"/>
          </a:p>
        </p:txBody>
      </p:sp>
      <p:sp>
        <p:nvSpPr>
          <p:cNvPr id="25" name="Shape 23"/>
          <p:cNvSpPr/>
          <p:nvPr/>
        </p:nvSpPr>
        <p:spPr>
          <a:xfrm>
            <a:off x="3310128" y="4087368"/>
            <a:ext cx="1417320" cy="365760"/>
          </a:xfrm>
          <a:prstGeom prst="rect">
            <a:avLst/>
          </a:prstGeom>
          <a:solidFill>
            <a:srgbClr val="FFFFFF"/>
          </a:solidFill>
          <a:ln w="10160">
            <a:solidFill>
              <a:srgbClr val="FFFFFF"/>
            </a:solidFill>
            <a:prstDash val="solid"/>
          </a:ln>
        </p:spPr>
      </p:sp>
      <p:sp>
        <p:nvSpPr>
          <p:cNvPr id="26" name="Text 24"/>
          <p:cNvSpPr/>
          <p:nvPr/>
        </p:nvSpPr>
        <p:spPr>
          <a:xfrm>
            <a:off x="3429000" y="4197096"/>
            <a:ext cx="1179576" cy="21031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3 each</a:t>
            </a:r>
            <a:endParaRPr lang="en-US" sz="1270" dirty="0"/>
          </a:p>
        </p:txBody>
      </p:sp>
      <p:sp>
        <p:nvSpPr>
          <p:cNvPr id="27" name="Shape 25"/>
          <p:cNvSpPr/>
          <p:nvPr/>
        </p:nvSpPr>
        <p:spPr>
          <a:xfrm>
            <a:off x="4727448" y="4087368"/>
            <a:ext cx="1161288" cy="365760"/>
          </a:xfrm>
          <a:prstGeom prst="rect">
            <a:avLst/>
          </a:prstGeom>
          <a:solidFill>
            <a:srgbClr val="FFFFFF"/>
          </a:solidFill>
          <a:ln w="10160">
            <a:solidFill>
              <a:srgbClr val="FFFFFF"/>
            </a:solidFill>
            <a:prstDash val="solid"/>
          </a:ln>
        </p:spPr>
      </p:sp>
      <p:sp>
        <p:nvSpPr>
          <p:cNvPr id="28" name="Text 26"/>
          <p:cNvSpPr/>
          <p:nvPr/>
        </p:nvSpPr>
        <p:spPr>
          <a:xfrm>
            <a:off x="4846320" y="4197096"/>
            <a:ext cx="923544" cy="21031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1</a:t>
            </a:r>
            <a:endParaRPr lang="en-US" sz="1270" dirty="0"/>
          </a:p>
        </p:txBody>
      </p:sp>
      <p:sp>
        <p:nvSpPr>
          <p:cNvPr id="29" name="Shape 27"/>
          <p:cNvSpPr/>
          <p:nvPr/>
        </p:nvSpPr>
        <p:spPr>
          <a:xfrm>
            <a:off x="5888736" y="4087368"/>
            <a:ext cx="1124712" cy="365760"/>
          </a:xfrm>
          <a:prstGeom prst="rect">
            <a:avLst/>
          </a:prstGeom>
          <a:solidFill>
            <a:srgbClr val="FFFFFF"/>
          </a:solidFill>
          <a:ln w="10160">
            <a:solidFill>
              <a:srgbClr val="FFFFFF"/>
            </a:solidFill>
            <a:prstDash val="solid"/>
          </a:ln>
        </p:spPr>
      </p:sp>
      <p:sp>
        <p:nvSpPr>
          <p:cNvPr id="30" name="Text 28"/>
          <p:cNvSpPr/>
          <p:nvPr/>
        </p:nvSpPr>
        <p:spPr>
          <a:xfrm>
            <a:off x="6007608" y="4197096"/>
            <a:ext cx="886968" cy="21031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€2.49</a:t>
            </a:r>
            <a:endParaRPr lang="en-US" sz="1270" dirty="0"/>
          </a:p>
        </p:txBody>
      </p:sp>
      <p:sp>
        <p:nvSpPr>
          <p:cNvPr id="31" name="Shape 29"/>
          <p:cNvSpPr/>
          <p:nvPr/>
        </p:nvSpPr>
        <p:spPr>
          <a:xfrm>
            <a:off x="777240" y="4453128"/>
            <a:ext cx="6236208" cy="0"/>
          </a:xfrm>
          <a:prstGeom prst="line">
            <a:avLst/>
          </a:prstGeom>
          <a:noFill/>
          <a:ln w="6350">
            <a:solidFill>
              <a:srgbClr val="D1E4D6"/>
            </a:solidFill>
            <a:prstDash val="solid"/>
          </a:ln>
        </p:spPr>
      </p:sp>
      <p:sp>
        <p:nvSpPr>
          <p:cNvPr id="32" name="Shape 30"/>
          <p:cNvSpPr/>
          <p:nvPr/>
        </p:nvSpPr>
        <p:spPr>
          <a:xfrm>
            <a:off x="777240" y="4453128"/>
            <a:ext cx="2532888" cy="365760"/>
          </a:xfrm>
          <a:prstGeom prst="rect">
            <a:avLst/>
          </a:prstGeom>
          <a:solidFill>
            <a:srgbClr val="F2F8ED"/>
          </a:solidFill>
          <a:ln w="10160">
            <a:solidFill>
              <a:srgbClr val="F2F8ED"/>
            </a:solidFill>
            <a:prstDash val="solid"/>
          </a:ln>
        </p:spPr>
      </p:sp>
      <p:sp>
        <p:nvSpPr>
          <p:cNvPr id="33" name="Text 31"/>
          <p:cNvSpPr/>
          <p:nvPr/>
        </p:nvSpPr>
        <p:spPr>
          <a:xfrm>
            <a:off x="896112" y="4562856"/>
            <a:ext cx="2295144" cy="210312"/>
          </a:xfrm>
          <a:prstGeom prst="rect">
            <a:avLst/>
          </a:prstGeom>
          <a:noFill/>
          <a:ln/>
        </p:spPr>
        <p:txBody>
          <a:bodyPr wrap="square" lIns="0" tIns="0" rIns="0" bIns="0" rtlCol="0" anchor="t"/>
          <a:lstStyle/>
          <a:p>
            <a:pPr indent="0" marL="0">
              <a:buNone/>
            </a:pPr>
            <a:r>
              <a:rPr lang="en-US" sz="1270" b="1" dirty="0">
                <a:solidFill>
                  <a:srgbClr val="173F30"/>
                </a:solidFill>
                <a:latin typeface="Arial" pitchFamily="34" charset="0"/>
                <a:ea typeface="Arial" pitchFamily="34" charset="-122"/>
                <a:cs typeface="Arial" pitchFamily="34" charset="-120"/>
              </a:rPr>
              <a:t>Tortillas</a:t>
            </a:r>
            <a:endParaRPr lang="en-US" sz="1270" dirty="0"/>
          </a:p>
        </p:txBody>
      </p:sp>
      <p:sp>
        <p:nvSpPr>
          <p:cNvPr id="34" name="Shape 32"/>
          <p:cNvSpPr/>
          <p:nvPr/>
        </p:nvSpPr>
        <p:spPr>
          <a:xfrm>
            <a:off x="3310128" y="4453128"/>
            <a:ext cx="1417320" cy="365760"/>
          </a:xfrm>
          <a:prstGeom prst="rect">
            <a:avLst/>
          </a:prstGeom>
          <a:solidFill>
            <a:srgbClr val="F2F8ED"/>
          </a:solidFill>
          <a:ln w="10160">
            <a:solidFill>
              <a:srgbClr val="F2F8ED"/>
            </a:solidFill>
            <a:prstDash val="solid"/>
          </a:ln>
        </p:spPr>
      </p:sp>
      <p:sp>
        <p:nvSpPr>
          <p:cNvPr id="35" name="Text 33"/>
          <p:cNvSpPr/>
          <p:nvPr/>
        </p:nvSpPr>
        <p:spPr>
          <a:xfrm>
            <a:off x="3429000" y="4562856"/>
            <a:ext cx="1179576" cy="21031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8 each</a:t>
            </a:r>
            <a:endParaRPr lang="en-US" sz="1270" dirty="0"/>
          </a:p>
        </p:txBody>
      </p:sp>
      <p:sp>
        <p:nvSpPr>
          <p:cNvPr id="36" name="Shape 34"/>
          <p:cNvSpPr/>
          <p:nvPr/>
        </p:nvSpPr>
        <p:spPr>
          <a:xfrm>
            <a:off x="4727448" y="4453128"/>
            <a:ext cx="1161288" cy="365760"/>
          </a:xfrm>
          <a:prstGeom prst="rect">
            <a:avLst/>
          </a:prstGeom>
          <a:solidFill>
            <a:srgbClr val="F2F8ED"/>
          </a:solidFill>
          <a:ln w="10160">
            <a:solidFill>
              <a:srgbClr val="F2F8ED"/>
            </a:solidFill>
            <a:prstDash val="solid"/>
          </a:ln>
        </p:spPr>
      </p:sp>
      <p:sp>
        <p:nvSpPr>
          <p:cNvPr id="37" name="Text 35"/>
          <p:cNvSpPr/>
          <p:nvPr/>
        </p:nvSpPr>
        <p:spPr>
          <a:xfrm>
            <a:off x="4846320" y="4562856"/>
            <a:ext cx="923544" cy="21031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1</a:t>
            </a:r>
            <a:endParaRPr lang="en-US" sz="1270" dirty="0"/>
          </a:p>
        </p:txBody>
      </p:sp>
      <p:sp>
        <p:nvSpPr>
          <p:cNvPr id="38" name="Shape 36"/>
          <p:cNvSpPr/>
          <p:nvPr/>
        </p:nvSpPr>
        <p:spPr>
          <a:xfrm>
            <a:off x="5888736" y="4453128"/>
            <a:ext cx="1124712" cy="365760"/>
          </a:xfrm>
          <a:prstGeom prst="rect">
            <a:avLst/>
          </a:prstGeom>
          <a:solidFill>
            <a:srgbClr val="F2F8ED"/>
          </a:solidFill>
          <a:ln w="10160">
            <a:solidFill>
              <a:srgbClr val="F2F8ED"/>
            </a:solidFill>
            <a:prstDash val="solid"/>
          </a:ln>
        </p:spPr>
      </p:sp>
      <p:sp>
        <p:nvSpPr>
          <p:cNvPr id="39" name="Text 37"/>
          <p:cNvSpPr/>
          <p:nvPr/>
        </p:nvSpPr>
        <p:spPr>
          <a:xfrm>
            <a:off x="6007608" y="4562856"/>
            <a:ext cx="886968" cy="21031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€1.99</a:t>
            </a:r>
            <a:endParaRPr lang="en-US" sz="1270" dirty="0"/>
          </a:p>
        </p:txBody>
      </p:sp>
      <p:sp>
        <p:nvSpPr>
          <p:cNvPr id="40" name="Shape 38"/>
          <p:cNvSpPr/>
          <p:nvPr/>
        </p:nvSpPr>
        <p:spPr>
          <a:xfrm>
            <a:off x="777240" y="4818888"/>
            <a:ext cx="6236208" cy="0"/>
          </a:xfrm>
          <a:prstGeom prst="line">
            <a:avLst/>
          </a:prstGeom>
          <a:noFill/>
          <a:ln w="6350">
            <a:solidFill>
              <a:srgbClr val="D1E4D6"/>
            </a:solidFill>
            <a:prstDash val="solid"/>
          </a:ln>
        </p:spPr>
      </p:sp>
      <p:sp>
        <p:nvSpPr>
          <p:cNvPr id="41" name="Shape 39"/>
          <p:cNvSpPr/>
          <p:nvPr/>
        </p:nvSpPr>
        <p:spPr>
          <a:xfrm>
            <a:off x="777240" y="4818888"/>
            <a:ext cx="2532888" cy="365760"/>
          </a:xfrm>
          <a:prstGeom prst="rect">
            <a:avLst/>
          </a:prstGeom>
          <a:solidFill>
            <a:srgbClr val="FFFFFF"/>
          </a:solidFill>
          <a:ln w="10160">
            <a:solidFill>
              <a:srgbClr val="FFFFFF"/>
            </a:solidFill>
            <a:prstDash val="solid"/>
          </a:ln>
        </p:spPr>
      </p:sp>
      <p:sp>
        <p:nvSpPr>
          <p:cNvPr id="42" name="Text 40"/>
          <p:cNvSpPr/>
          <p:nvPr/>
        </p:nvSpPr>
        <p:spPr>
          <a:xfrm>
            <a:off x="896112" y="4928616"/>
            <a:ext cx="2295144" cy="210312"/>
          </a:xfrm>
          <a:prstGeom prst="rect">
            <a:avLst/>
          </a:prstGeom>
          <a:noFill/>
          <a:ln/>
        </p:spPr>
        <p:txBody>
          <a:bodyPr wrap="square" lIns="0" tIns="0" rIns="0" bIns="0" rtlCol="0" anchor="t"/>
          <a:lstStyle/>
          <a:p>
            <a:pPr indent="0" marL="0">
              <a:buNone/>
            </a:pPr>
            <a:r>
              <a:rPr lang="en-US" sz="1270" b="1" dirty="0">
                <a:solidFill>
                  <a:srgbClr val="173F30"/>
                </a:solidFill>
                <a:latin typeface="Arial" pitchFamily="34" charset="0"/>
                <a:ea typeface="Arial" pitchFamily="34" charset="-122"/>
                <a:cs typeface="Arial" pitchFamily="34" charset="-120"/>
              </a:rPr>
              <a:t>Seasoning</a:t>
            </a:r>
            <a:endParaRPr lang="en-US" sz="1270" dirty="0"/>
          </a:p>
        </p:txBody>
      </p:sp>
      <p:sp>
        <p:nvSpPr>
          <p:cNvPr id="43" name="Shape 41"/>
          <p:cNvSpPr/>
          <p:nvPr/>
        </p:nvSpPr>
        <p:spPr>
          <a:xfrm>
            <a:off x="3310128" y="4818888"/>
            <a:ext cx="1417320" cy="365760"/>
          </a:xfrm>
          <a:prstGeom prst="rect">
            <a:avLst/>
          </a:prstGeom>
          <a:solidFill>
            <a:srgbClr val="FFFFFF"/>
          </a:solidFill>
          <a:ln w="10160">
            <a:solidFill>
              <a:srgbClr val="FFFFFF"/>
            </a:solidFill>
            <a:prstDash val="solid"/>
          </a:ln>
        </p:spPr>
      </p:sp>
      <p:sp>
        <p:nvSpPr>
          <p:cNvPr id="44" name="Text 42"/>
          <p:cNvSpPr/>
          <p:nvPr/>
        </p:nvSpPr>
        <p:spPr>
          <a:xfrm>
            <a:off x="3429000" y="4928616"/>
            <a:ext cx="1179576" cy="21031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30 g</a:t>
            </a:r>
            <a:endParaRPr lang="en-US" sz="1270" dirty="0"/>
          </a:p>
        </p:txBody>
      </p:sp>
      <p:sp>
        <p:nvSpPr>
          <p:cNvPr id="45" name="Shape 43"/>
          <p:cNvSpPr/>
          <p:nvPr/>
        </p:nvSpPr>
        <p:spPr>
          <a:xfrm>
            <a:off x="4727448" y="4818888"/>
            <a:ext cx="1161288" cy="365760"/>
          </a:xfrm>
          <a:prstGeom prst="rect">
            <a:avLst/>
          </a:prstGeom>
          <a:solidFill>
            <a:srgbClr val="FFFFFF"/>
          </a:solidFill>
          <a:ln w="10160">
            <a:solidFill>
              <a:srgbClr val="FFFFFF"/>
            </a:solidFill>
            <a:prstDash val="solid"/>
          </a:ln>
        </p:spPr>
      </p:sp>
      <p:sp>
        <p:nvSpPr>
          <p:cNvPr id="46" name="Text 44"/>
          <p:cNvSpPr/>
          <p:nvPr/>
        </p:nvSpPr>
        <p:spPr>
          <a:xfrm>
            <a:off x="4846320" y="4928616"/>
            <a:ext cx="923544" cy="21031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1</a:t>
            </a:r>
            <a:endParaRPr lang="en-US" sz="1270" dirty="0"/>
          </a:p>
        </p:txBody>
      </p:sp>
      <p:sp>
        <p:nvSpPr>
          <p:cNvPr id="47" name="Shape 45"/>
          <p:cNvSpPr/>
          <p:nvPr/>
        </p:nvSpPr>
        <p:spPr>
          <a:xfrm>
            <a:off x="5888736" y="4818888"/>
            <a:ext cx="1124712" cy="365760"/>
          </a:xfrm>
          <a:prstGeom prst="rect">
            <a:avLst/>
          </a:prstGeom>
          <a:solidFill>
            <a:srgbClr val="FFFFFF"/>
          </a:solidFill>
          <a:ln w="10160">
            <a:solidFill>
              <a:srgbClr val="FFFFFF"/>
            </a:solidFill>
            <a:prstDash val="solid"/>
          </a:ln>
        </p:spPr>
      </p:sp>
      <p:sp>
        <p:nvSpPr>
          <p:cNvPr id="48" name="Text 46"/>
          <p:cNvSpPr/>
          <p:nvPr/>
        </p:nvSpPr>
        <p:spPr>
          <a:xfrm>
            <a:off x="6007608" y="4928616"/>
            <a:ext cx="886968" cy="21031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€0.99</a:t>
            </a:r>
            <a:endParaRPr lang="en-US" sz="1270" dirty="0"/>
          </a:p>
        </p:txBody>
      </p:sp>
      <p:sp>
        <p:nvSpPr>
          <p:cNvPr id="49" name="Shape 47"/>
          <p:cNvSpPr/>
          <p:nvPr/>
        </p:nvSpPr>
        <p:spPr>
          <a:xfrm>
            <a:off x="777240" y="5184648"/>
            <a:ext cx="6236208" cy="0"/>
          </a:xfrm>
          <a:prstGeom prst="line">
            <a:avLst/>
          </a:prstGeom>
          <a:noFill/>
          <a:ln w="6350">
            <a:solidFill>
              <a:srgbClr val="D1E4D6"/>
            </a:solidFill>
            <a:prstDash val="solid"/>
          </a:ln>
        </p:spPr>
      </p:sp>
      <p:sp>
        <p:nvSpPr>
          <p:cNvPr id="50" name="Shape 48"/>
          <p:cNvSpPr/>
          <p:nvPr/>
        </p:nvSpPr>
        <p:spPr>
          <a:xfrm>
            <a:off x="777240" y="5184648"/>
            <a:ext cx="2532888" cy="365760"/>
          </a:xfrm>
          <a:prstGeom prst="rect">
            <a:avLst/>
          </a:prstGeom>
          <a:solidFill>
            <a:srgbClr val="F2F8ED"/>
          </a:solidFill>
          <a:ln w="10160">
            <a:solidFill>
              <a:srgbClr val="F2F8ED"/>
            </a:solidFill>
            <a:prstDash val="solid"/>
          </a:ln>
        </p:spPr>
      </p:sp>
      <p:sp>
        <p:nvSpPr>
          <p:cNvPr id="51" name="Text 49"/>
          <p:cNvSpPr/>
          <p:nvPr/>
        </p:nvSpPr>
        <p:spPr>
          <a:xfrm>
            <a:off x="896112" y="5294376"/>
            <a:ext cx="2295144" cy="210312"/>
          </a:xfrm>
          <a:prstGeom prst="rect">
            <a:avLst/>
          </a:prstGeom>
          <a:noFill/>
          <a:ln/>
        </p:spPr>
        <p:txBody>
          <a:bodyPr wrap="square" lIns="0" tIns="0" rIns="0" bIns="0" rtlCol="0" anchor="t"/>
          <a:lstStyle/>
          <a:p>
            <a:pPr indent="0" marL="0">
              <a:buNone/>
            </a:pPr>
            <a:r>
              <a:rPr lang="en-US" sz="1270" b="1" dirty="0">
                <a:solidFill>
                  <a:srgbClr val="173F30"/>
                </a:solidFill>
                <a:latin typeface="Arial" pitchFamily="34" charset="0"/>
                <a:ea typeface="Arial" pitchFamily="34" charset="-122"/>
                <a:cs typeface="Arial" pitchFamily="34" charset="-120"/>
              </a:rPr>
              <a:t>Limes</a:t>
            </a:r>
            <a:endParaRPr lang="en-US" sz="1270" dirty="0"/>
          </a:p>
        </p:txBody>
      </p:sp>
      <p:sp>
        <p:nvSpPr>
          <p:cNvPr id="52" name="Shape 50"/>
          <p:cNvSpPr/>
          <p:nvPr/>
        </p:nvSpPr>
        <p:spPr>
          <a:xfrm>
            <a:off x="3310128" y="5184648"/>
            <a:ext cx="1417320" cy="365760"/>
          </a:xfrm>
          <a:prstGeom prst="rect">
            <a:avLst/>
          </a:prstGeom>
          <a:solidFill>
            <a:srgbClr val="F2F8ED"/>
          </a:solidFill>
          <a:ln w="10160">
            <a:solidFill>
              <a:srgbClr val="F2F8ED"/>
            </a:solidFill>
            <a:prstDash val="solid"/>
          </a:ln>
        </p:spPr>
      </p:sp>
      <p:sp>
        <p:nvSpPr>
          <p:cNvPr id="53" name="Text 51"/>
          <p:cNvSpPr/>
          <p:nvPr/>
        </p:nvSpPr>
        <p:spPr>
          <a:xfrm>
            <a:off x="3429000" y="5294376"/>
            <a:ext cx="1179576" cy="21031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3 each</a:t>
            </a:r>
            <a:endParaRPr lang="en-US" sz="1270" dirty="0"/>
          </a:p>
        </p:txBody>
      </p:sp>
      <p:sp>
        <p:nvSpPr>
          <p:cNvPr id="54" name="Shape 52"/>
          <p:cNvSpPr/>
          <p:nvPr/>
        </p:nvSpPr>
        <p:spPr>
          <a:xfrm>
            <a:off x="4727448" y="5184648"/>
            <a:ext cx="1161288" cy="365760"/>
          </a:xfrm>
          <a:prstGeom prst="rect">
            <a:avLst/>
          </a:prstGeom>
          <a:solidFill>
            <a:srgbClr val="F2F8ED"/>
          </a:solidFill>
          <a:ln w="10160">
            <a:solidFill>
              <a:srgbClr val="F2F8ED"/>
            </a:solidFill>
            <a:prstDash val="solid"/>
          </a:ln>
        </p:spPr>
      </p:sp>
      <p:sp>
        <p:nvSpPr>
          <p:cNvPr id="55" name="Text 53"/>
          <p:cNvSpPr/>
          <p:nvPr/>
        </p:nvSpPr>
        <p:spPr>
          <a:xfrm>
            <a:off x="4846320" y="5294376"/>
            <a:ext cx="923544" cy="21031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1</a:t>
            </a:r>
            <a:endParaRPr lang="en-US" sz="1270" dirty="0"/>
          </a:p>
        </p:txBody>
      </p:sp>
      <p:sp>
        <p:nvSpPr>
          <p:cNvPr id="56" name="Shape 54"/>
          <p:cNvSpPr/>
          <p:nvPr/>
        </p:nvSpPr>
        <p:spPr>
          <a:xfrm>
            <a:off x="5888736" y="5184648"/>
            <a:ext cx="1124712" cy="365760"/>
          </a:xfrm>
          <a:prstGeom prst="rect">
            <a:avLst/>
          </a:prstGeom>
          <a:solidFill>
            <a:srgbClr val="F2F8ED"/>
          </a:solidFill>
          <a:ln w="10160">
            <a:solidFill>
              <a:srgbClr val="F2F8ED"/>
            </a:solidFill>
            <a:prstDash val="solid"/>
          </a:ln>
        </p:spPr>
      </p:sp>
      <p:sp>
        <p:nvSpPr>
          <p:cNvPr id="57" name="Text 55"/>
          <p:cNvSpPr/>
          <p:nvPr/>
        </p:nvSpPr>
        <p:spPr>
          <a:xfrm>
            <a:off x="6007608" y="5294376"/>
            <a:ext cx="886968" cy="210312"/>
          </a:xfrm>
          <a:prstGeom prst="rect">
            <a:avLst/>
          </a:prstGeom>
          <a:noFill/>
          <a:ln/>
        </p:spPr>
        <p:txBody>
          <a:bodyPr wrap="square" lIns="0" tIns="0" rIns="0" bIns="0" rtlCol="0" anchor="t"/>
          <a:lstStyle/>
          <a:p>
            <a:pPr indent="0" marL="0">
              <a:buNone/>
            </a:pPr>
            <a:r>
              <a:rPr lang="en-US" sz="1270" dirty="0">
                <a:solidFill>
                  <a:srgbClr val="425C50"/>
                </a:solidFill>
                <a:latin typeface="Arial" pitchFamily="34" charset="0"/>
                <a:ea typeface="Arial" pitchFamily="34" charset="-122"/>
                <a:cs typeface="Arial" pitchFamily="34" charset="-120"/>
              </a:rPr>
              <a:t>€1.29</a:t>
            </a:r>
            <a:endParaRPr lang="en-US" sz="1270" dirty="0"/>
          </a:p>
        </p:txBody>
      </p:sp>
      <p:sp>
        <p:nvSpPr>
          <p:cNvPr id="58" name="Shape 56"/>
          <p:cNvSpPr/>
          <p:nvPr/>
        </p:nvSpPr>
        <p:spPr>
          <a:xfrm>
            <a:off x="777240" y="5550408"/>
            <a:ext cx="6236208" cy="0"/>
          </a:xfrm>
          <a:prstGeom prst="line">
            <a:avLst/>
          </a:prstGeom>
          <a:noFill/>
          <a:ln w="6350">
            <a:solidFill>
              <a:srgbClr val="D1E4D6"/>
            </a:solidFill>
            <a:prstDash val="solid"/>
          </a:ln>
        </p:spPr>
      </p:sp>
      <p:sp>
        <p:nvSpPr>
          <p:cNvPr id="59" name="Text 57"/>
          <p:cNvSpPr/>
          <p:nvPr/>
        </p:nvSpPr>
        <p:spPr>
          <a:xfrm>
            <a:off x="877824" y="5660136"/>
            <a:ext cx="4389120" cy="192024"/>
          </a:xfrm>
          <a:prstGeom prst="rect">
            <a:avLst/>
          </a:prstGeom>
          <a:noFill/>
          <a:ln/>
        </p:spPr>
        <p:txBody>
          <a:bodyPr wrap="square" lIns="0" tIns="0" rIns="0" bIns="0" rtlCol="0" anchor="t"/>
          <a:lstStyle/>
          <a:p>
            <a:pPr indent="0" marL="0">
              <a:buNone/>
            </a:pPr>
            <a:r>
              <a:rPr lang="en-US" sz="1300" dirty="0">
                <a:solidFill>
                  <a:srgbClr val="425C50"/>
                </a:solidFill>
                <a:latin typeface="Arial" pitchFamily="34" charset="0"/>
                <a:ea typeface="Arial" pitchFamily="34" charset="-122"/>
                <a:cs typeface="Arial" pitchFamily="34" charset="-120"/>
              </a:rPr>
              <a:t>Illustrative product subtotal</a:t>
            </a:r>
            <a:endParaRPr lang="en-US" sz="1300" dirty="0"/>
          </a:p>
        </p:txBody>
      </p:sp>
      <p:sp>
        <p:nvSpPr>
          <p:cNvPr id="60" name="Text 58"/>
          <p:cNvSpPr/>
          <p:nvPr/>
        </p:nvSpPr>
        <p:spPr>
          <a:xfrm>
            <a:off x="5852160" y="5559552"/>
            <a:ext cx="1581912" cy="347472"/>
          </a:xfrm>
          <a:prstGeom prst="rect">
            <a:avLst/>
          </a:prstGeom>
          <a:noFill/>
          <a:ln/>
        </p:spPr>
        <p:txBody>
          <a:bodyPr wrap="square" lIns="0" tIns="0" rIns="0" bIns="0" rtlCol="0" anchor="t"/>
          <a:lstStyle/>
          <a:p>
            <a:pPr algn="r" indent="0" marL="0">
              <a:buNone/>
            </a:pPr>
            <a:r>
              <a:rPr lang="en-US" sz="2300" b="1" dirty="0">
                <a:solidFill>
                  <a:srgbClr val="0B6E46"/>
                </a:solidFill>
                <a:latin typeface="Arial" pitchFamily="34" charset="0"/>
                <a:ea typeface="Arial" pitchFamily="34" charset="-122"/>
                <a:cs typeface="Arial" pitchFamily="34" charset="-120"/>
              </a:rPr>
              <a:t>€6.76</a:t>
            </a:r>
            <a:endParaRPr lang="en-US" sz="2300" dirty="0"/>
          </a:p>
        </p:txBody>
      </p:sp>
      <p:sp>
        <p:nvSpPr>
          <p:cNvPr id="61" name="Text 59"/>
          <p:cNvSpPr/>
          <p:nvPr/>
        </p:nvSpPr>
        <p:spPr>
          <a:xfrm>
            <a:off x="8229600" y="2660904"/>
            <a:ext cx="3108960" cy="630936"/>
          </a:xfrm>
          <a:prstGeom prst="rect">
            <a:avLst/>
          </a:prstGeom>
          <a:noFill/>
          <a:ln/>
        </p:spPr>
        <p:txBody>
          <a:bodyPr wrap="square" lIns="0" tIns="0" rIns="0" bIns="0" rtlCol="0" anchor="t"/>
          <a:lstStyle/>
          <a:p>
            <a:pPr indent="0" marL="0">
              <a:buNone/>
            </a:pPr>
            <a:r>
              <a:rPr lang="en-US" sz="4400" b="1" dirty="0">
                <a:solidFill>
                  <a:srgbClr val="0B6E46"/>
                </a:solidFill>
                <a:latin typeface="Arial" pitchFamily="34" charset="0"/>
                <a:ea typeface="Arial" pitchFamily="34" charset="-122"/>
                <a:cs typeface="Arial" pitchFamily="34" charset="-120"/>
              </a:rPr>
              <a:t>5 → 4</a:t>
            </a:r>
            <a:endParaRPr lang="en-US" sz="4400" dirty="0"/>
          </a:p>
        </p:txBody>
      </p:sp>
      <p:sp>
        <p:nvSpPr>
          <p:cNvPr id="62" name="Text 60"/>
          <p:cNvSpPr/>
          <p:nvPr/>
        </p:nvSpPr>
        <p:spPr>
          <a:xfrm>
            <a:off x="8257032" y="3401568"/>
            <a:ext cx="3108960" cy="301752"/>
          </a:xfrm>
          <a:prstGeom prst="rect">
            <a:avLst/>
          </a:prstGeom>
          <a:noFill/>
          <a:ln/>
        </p:spPr>
        <p:txBody>
          <a:bodyPr wrap="square" lIns="0" tIns="0" rIns="0" bIns="0" rtlCol="0" anchor="t"/>
          <a:lstStyle/>
          <a:p>
            <a:pPr indent="0" marL="0">
              <a:buNone/>
            </a:pPr>
            <a:r>
              <a:rPr lang="en-US" sz="1800" dirty="0">
                <a:solidFill>
                  <a:srgbClr val="425C50"/>
                </a:solidFill>
                <a:latin typeface="Arial" pitchFamily="34" charset="0"/>
                <a:ea typeface="Arial" pitchFamily="34" charset="-122"/>
                <a:cs typeface="Arial" pitchFamily="34" charset="-120"/>
              </a:rPr>
              <a:t>ingredient lines</a:t>
            </a:r>
            <a:endParaRPr lang="en-US" sz="1800" dirty="0"/>
          </a:p>
        </p:txBody>
      </p:sp>
      <p:sp>
        <p:nvSpPr>
          <p:cNvPr id="63" name="Text 61"/>
          <p:cNvSpPr/>
          <p:nvPr/>
        </p:nvSpPr>
        <p:spPr>
          <a:xfrm>
            <a:off x="8229600" y="4050792"/>
            <a:ext cx="3383280" cy="411480"/>
          </a:xfrm>
          <a:prstGeom prst="rect">
            <a:avLst/>
          </a:prstGeom>
          <a:noFill/>
          <a:ln/>
        </p:spPr>
        <p:txBody>
          <a:bodyPr wrap="square" lIns="0" tIns="0" rIns="0" bIns="0" rtlCol="0" anchor="t"/>
          <a:lstStyle/>
          <a:p>
            <a:pPr indent="0" marL="0">
              <a:buNone/>
            </a:pPr>
            <a:r>
              <a:rPr lang="en-US" sz="2400" b="1" dirty="0">
                <a:solidFill>
                  <a:srgbClr val="0B6E46"/>
                </a:solidFill>
                <a:latin typeface="Arial" pitchFamily="34" charset="0"/>
                <a:ea typeface="Arial" pitchFamily="34" charset="-122"/>
                <a:cs typeface="Arial" pitchFamily="34" charset="-120"/>
              </a:rPr>
              <a:t>€8.25 → €6.76</a:t>
            </a:r>
            <a:endParaRPr lang="en-US" sz="2400" dirty="0"/>
          </a:p>
        </p:txBody>
      </p:sp>
      <p:sp>
        <p:nvSpPr>
          <p:cNvPr id="64" name="Text 62"/>
          <p:cNvSpPr/>
          <p:nvPr/>
        </p:nvSpPr>
        <p:spPr>
          <a:xfrm>
            <a:off x="8257032" y="4764024"/>
            <a:ext cx="3337560" cy="859536"/>
          </a:xfrm>
          <a:prstGeom prst="rect">
            <a:avLst/>
          </a:prstGeom>
          <a:noFill/>
          <a:ln/>
        </p:spPr>
        <p:txBody>
          <a:bodyPr wrap="square" lIns="0" tIns="0" rIns="0" bIns="0" rtlCol="0" anchor="t"/>
          <a:lstStyle/>
          <a:p>
            <a:pPr indent="0" marL="0">
              <a:buNone/>
            </a:pPr>
            <a:r>
              <a:rPr lang="en-US" sz="1700" dirty="0">
                <a:solidFill>
                  <a:srgbClr val="425C50"/>
                </a:solidFill>
                <a:latin typeface="Arial" pitchFamily="34" charset="0"/>
                <a:ea typeface="Arial" pitchFamily="34" charset="-122"/>
                <a:cs typeface="Arial" pitchFamily="34" charset="-120"/>
              </a:rPr>
              <a:t>Then change to four servings:</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5 lines • €13.74</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Seasoning rounds to two packs.</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CF5"/>
        </a:solidFill>
      </p:bgPr>
    </p:bg>
    <p:spTree>
      <p:nvGrpSpPr>
        <p:cNvPr id="1" name=""/>
        <p:cNvGrpSpPr/>
        <p:nvPr/>
      </p:nvGrpSpPr>
      <p:grpSpPr>
        <a:xfrm>
          <a:off x="0" y="0"/>
          <a:ext cx="0" cy="0"/>
          <a:chOff x="0" y="0"/>
          <a:chExt cx="0" cy="0"/>
        </a:xfrm>
      </p:grpSpPr>
      <p:sp>
        <p:nvSpPr>
          <p:cNvPr id="26" name="Fresh palette: top colour ribbon"/>
          <p:cNvSpPr/>
          <p:nvPr/>
        </p:nvSpPr>
        <p:spPr>
          <a:xfrm>
            <a:off x="9692640" y="0"/>
            <a:ext cx="2499360" cy="64008"/>
          </a:xfrm>
          <a:prstGeom prst="rect">
            <a:avLst/>
          </a:prstGeom>
          <a:solidFill>
            <a:srgbClr val="F78470"/>
          </a:solidFill>
          <a:ln>
            <a:noFill/>
          </a:ln>
        </p:spPr>
      </p:sp>
      <p:sp>
        <p:nvSpPr>
          <p:cNvPr id="25" name="Fresh palette: top colour ribbon"/>
          <p:cNvSpPr/>
          <p:nvPr/>
        </p:nvSpPr>
        <p:spPr>
          <a:xfrm>
            <a:off x="6858000" y="0"/>
            <a:ext cx="2834640" cy="64008"/>
          </a:xfrm>
          <a:prstGeom prst="rect">
            <a:avLst/>
          </a:prstGeom>
          <a:solidFill>
            <a:srgbClr val="F9D85B"/>
          </a:solidFill>
          <a:ln>
            <a:noFill/>
          </a:ln>
        </p:spPr>
      </p:sp>
      <p:sp>
        <p:nvSpPr>
          <p:cNvPr id="24"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07 / PLANNED WALKTHROUGH · 3 OF 4</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Approval, order and delivery are different events.</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The visitor reviews the current basket before any simulated order is created.</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10</a:t>
            </a:r>
            <a:endParaRPr lang="en-US" sz="1200" dirty="0"/>
          </a:p>
        </p:txBody>
      </p:sp>
      <p:sp>
        <p:nvSpPr>
          <p:cNvPr id="9" name="Shape 7"/>
          <p:cNvSpPr/>
          <p:nvPr/>
        </p:nvSpPr>
        <p:spPr>
          <a:xfrm>
            <a:off x="548640" y="2313432"/>
            <a:ext cx="3566160" cy="2651760"/>
          </a:xfrm>
          <a:prstGeom prst="rect">
            <a:avLst/>
          </a:prstGeom>
          <a:solidFill>
            <a:srgbClr val="DCF5E7"/>
          </a:solidFill>
          <a:ln w="10160">
            <a:solidFill>
              <a:srgbClr val="DCF5E7"/>
            </a:solidFill>
            <a:prstDash val="solid"/>
          </a:ln>
        </p:spPr>
      </p:sp>
      <p:sp>
        <p:nvSpPr>
          <p:cNvPr id="27" name="Fresh palette: card accent"/>
          <p:cNvSpPr/>
          <p:nvPr/>
        </p:nvSpPr>
        <p:spPr>
          <a:xfrm>
            <a:off x="548640" y="2313432"/>
            <a:ext cx="3566160" cy="50292"/>
          </a:xfrm>
          <a:prstGeom prst="rect">
            <a:avLst/>
          </a:prstGeom>
          <a:solidFill>
            <a:srgbClr val="087F5B"/>
          </a:solidFill>
          <a:ln>
            <a:noFill/>
          </a:ln>
        </p:spPr>
      </p:sp>
      <p:sp>
        <p:nvSpPr>
          <p:cNvPr id="10" name="Text 8"/>
          <p:cNvSpPr/>
          <p:nvPr/>
        </p:nvSpPr>
        <p:spPr>
          <a:xfrm>
            <a:off x="758952" y="2523744"/>
            <a:ext cx="3145536" cy="228600"/>
          </a:xfrm>
          <a:prstGeom prst="rect">
            <a:avLst/>
          </a:prstGeom>
          <a:noFill/>
          <a:ln/>
        </p:spPr>
        <p:txBody>
          <a:bodyPr wrap="square" lIns="0" tIns="0" rIns="0" bIns="0" rtlCol="0" anchor="t"/>
          <a:lstStyle/>
          <a:p>
            <a:pPr indent="0" marL="0">
              <a:buNone/>
            </a:pPr>
            <a:r>
              <a:rPr lang="en-US" sz="1000" b="1" spc="100" kern="0" dirty="0">
                <a:solidFill>
                  <a:srgbClr val="0B6E46"/>
                </a:solidFill>
                <a:latin typeface="Arial" pitchFamily="34" charset="0"/>
                <a:ea typeface="Arial" pitchFamily="34" charset="-122"/>
                <a:cs typeface="Arial" pitchFamily="34" charset="-120"/>
              </a:rPr>
              <a:t>1 / REVIEW</a:t>
            </a:r>
            <a:endParaRPr lang="en-US" sz="1000" dirty="0"/>
          </a:p>
        </p:txBody>
      </p:sp>
      <p:sp>
        <p:nvSpPr>
          <p:cNvPr id="11" name="Text 9"/>
          <p:cNvSpPr/>
          <p:nvPr/>
        </p:nvSpPr>
        <p:spPr>
          <a:xfrm>
            <a:off x="758952" y="2962656"/>
            <a:ext cx="3145536" cy="685800"/>
          </a:xfrm>
          <a:prstGeom prst="rect">
            <a:avLst/>
          </a:prstGeom>
          <a:noFill/>
          <a:ln/>
        </p:spPr>
        <p:txBody>
          <a:bodyPr wrap="square" lIns="0" tIns="0" rIns="0" bIns="0" rtlCol="0" anchor="t"/>
          <a:lstStyle/>
          <a:p>
            <a:pPr indent="0" marL="0">
              <a:buNone/>
            </a:pPr>
            <a:r>
              <a:rPr lang="en-US" sz="2300" b="1" dirty="0">
                <a:solidFill>
                  <a:srgbClr val="173F30"/>
                </a:solidFill>
                <a:latin typeface="Arial" pitchFamily="34" charset="0"/>
                <a:ea typeface="Arial" pitchFamily="34" charset="-122"/>
                <a:cs typeface="Arial" pitchFamily="34" charset="-120"/>
              </a:rPr>
              <a:t>Confirm the plan</a:t>
            </a:r>
            <a:endParaRPr lang="en-US" sz="2300" dirty="0"/>
          </a:p>
        </p:txBody>
      </p:sp>
      <p:sp>
        <p:nvSpPr>
          <p:cNvPr id="12" name="Text 10"/>
          <p:cNvSpPr/>
          <p:nvPr/>
        </p:nvSpPr>
        <p:spPr>
          <a:xfrm>
            <a:off x="758952" y="3794760"/>
            <a:ext cx="3145536" cy="1033272"/>
          </a:xfrm>
          <a:prstGeom prst="rect">
            <a:avLst/>
          </a:prstGeom>
          <a:noFill/>
          <a:ln/>
        </p:spPr>
        <p:txBody>
          <a:bodyPr wrap="square" lIns="0" tIns="0" rIns="0" bIns="0" rtlCol="0" anchor="t"/>
          <a:lstStyle/>
          <a:p>
            <a:pPr indent="0" marL="0">
              <a:buNone/>
            </a:pPr>
            <a:r>
              <a:rPr lang="en-US" sz="1700" dirty="0">
                <a:solidFill>
                  <a:srgbClr val="425C50"/>
                </a:solidFill>
                <a:latin typeface="Arial" pitchFamily="34" charset="0"/>
                <a:ea typeface="Arial" pitchFamily="34" charset="-122"/>
                <a:cs typeface="Arial" pitchFamily="34" charset="-120"/>
              </a:rPr>
              <a:t>2 servings • yogurt topping</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4 product lines • €6.76</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Plan edits require review.</a:t>
            </a:r>
            <a:endParaRPr lang="en-US" sz="1700" dirty="0"/>
          </a:p>
        </p:txBody>
      </p:sp>
      <p:sp>
        <p:nvSpPr>
          <p:cNvPr id="13" name="Shape 11"/>
          <p:cNvSpPr/>
          <p:nvPr/>
        </p:nvSpPr>
        <p:spPr>
          <a:xfrm>
            <a:off x="4315968" y="2313432"/>
            <a:ext cx="3566160" cy="2651760"/>
          </a:xfrm>
          <a:prstGeom prst="rect">
            <a:avLst/>
          </a:prstGeom>
          <a:solidFill>
            <a:srgbClr val="FFF0AD"/>
          </a:solidFill>
          <a:ln w="10160">
            <a:solidFill>
              <a:srgbClr val="FFF0AD"/>
            </a:solidFill>
            <a:prstDash val="solid"/>
          </a:ln>
        </p:spPr>
      </p:sp>
      <p:sp>
        <p:nvSpPr>
          <p:cNvPr id="28" name="Fresh palette: card accent"/>
          <p:cNvSpPr/>
          <p:nvPr/>
        </p:nvSpPr>
        <p:spPr>
          <a:xfrm>
            <a:off x="4315968" y="2313432"/>
            <a:ext cx="3566160" cy="50292"/>
          </a:xfrm>
          <a:prstGeom prst="rect">
            <a:avLst/>
          </a:prstGeom>
          <a:solidFill>
            <a:srgbClr val="F9D85B"/>
          </a:solidFill>
          <a:ln>
            <a:noFill/>
          </a:ln>
        </p:spPr>
      </p:sp>
      <p:sp>
        <p:nvSpPr>
          <p:cNvPr id="14" name="Text 12"/>
          <p:cNvSpPr/>
          <p:nvPr/>
        </p:nvSpPr>
        <p:spPr>
          <a:xfrm>
            <a:off x="4526280" y="2523744"/>
            <a:ext cx="3145536" cy="228600"/>
          </a:xfrm>
          <a:prstGeom prst="rect">
            <a:avLst/>
          </a:prstGeom>
          <a:noFill/>
          <a:ln/>
        </p:spPr>
        <p:txBody>
          <a:bodyPr wrap="square" lIns="0" tIns="0" rIns="0" bIns="0" rtlCol="0" anchor="t"/>
          <a:lstStyle/>
          <a:p>
            <a:pPr indent="0" marL="0">
              <a:buNone/>
            </a:pPr>
            <a:r>
              <a:rPr lang="en-US" sz="1000" b="1" spc="100" kern="0" dirty="0">
                <a:solidFill>
                  <a:srgbClr val="795309"/>
                </a:solidFill>
                <a:latin typeface="Arial" pitchFamily="34" charset="0"/>
                <a:ea typeface="Arial" pitchFamily="34" charset="-122"/>
                <a:cs typeface="Arial" pitchFamily="34" charset="-120"/>
              </a:rPr>
              <a:t>2 / ORDER</a:t>
            </a:r>
            <a:endParaRPr lang="en-US" sz="1000" dirty="0"/>
          </a:p>
        </p:txBody>
      </p:sp>
      <p:sp>
        <p:nvSpPr>
          <p:cNvPr id="15" name="Text 13"/>
          <p:cNvSpPr/>
          <p:nvPr/>
        </p:nvSpPr>
        <p:spPr>
          <a:xfrm>
            <a:off x="4526280" y="2962656"/>
            <a:ext cx="3145536" cy="685800"/>
          </a:xfrm>
          <a:prstGeom prst="rect">
            <a:avLst/>
          </a:prstGeom>
          <a:noFill/>
          <a:ln/>
        </p:spPr>
        <p:txBody>
          <a:bodyPr wrap="square" lIns="0" tIns="0" rIns="0" bIns="0" rtlCol="0" anchor="t"/>
          <a:lstStyle/>
          <a:p>
            <a:pPr indent="0" marL="0">
              <a:buNone/>
            </a:pPr>
            <a:r>
              <a:rPr lang="en-US" sz="2300" b="1" dirty="0">
                <a:solidFill>
                  <a:srgbClr val="173F30"/>
                </a:solidFill>
                <a:latin typeface="Arial" pitchFamily="34" charset="0"/>
                <a:ea typeface="Arial" pitchFamily="34" charset="-122"/>
                <a:cs typeface="Arial" pitchFamily="34" charset="-120"/>
              </a:rPr>
              <a:t>Place simulated order</a:t>
            </a:r>
            <a:endParaRPr lang="en-US" sz="2300" dirty="0"/>
          </a:p>
        </p:txBody>
      </p:sp>
      <p:sp>
        <p:nvSpPr>
          <p:cNvPr id="16" name="Text 14"/>
          <p:cNvSpPr/>
          <p:nvPr/>
        </p:nvSpPr>
        <p:spPr>
          <a:xfrm>
            <a:off x="4526280" y="3794760"/>
            <a:ext cx="3145536" cy="1033272"/>
          </a:xfrm>
          <a:prstGeom prst="rect">
            <a:avLst/>
          </a:prstGeom>
          <a:noFill/>
          <a:ln/>
        </p:spPr>
        <p:txBody>
          <a:bodyPr wrap="square" lIns="0" tIns="0" rIns="0" bIns="0" rtlCol="0" anchor="t"/>
          <a:lstStyle/>
          <a:p>
            <a:pPr indent="0" marL="0">
              <a:buNone/>
            </a:pPr>
            <a:r>
              <a:rPr lang="en-US" sz="1700" dirty="0">
                <a:solidFill>
                  <a:srgbClr val="425C50"/>
                </a:solidFill>
                <a:latin typeface="Arial" pitchFamily="34" charset="0"/>
                <a:ea typeface="Arial" pitchFamily="34" charset="-122"/>
                <a:cs typeface="Arial" pitchFamily="34" charset="-120"/>
              </a:rPr>
              <a:t>SIM-… receipt created</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Repeat click: same order</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Pantry remains unchanged.</a:t>
            </a:r>
            <a:endParaRPr lang="en-US" sz="1700" dirty="0"/>
          </a:p>
        </p:txBody>
      </p:sp>
      <p:sp>
        <p:nvSpPr>
          <p:cNvPr id="17" name="Shape 15"/>
          <p:cNvSpPr/>
          <p:nvPr/>
        </p:nvSpPr>
        <p:spPr>
          <a:xfrm>
            <a:off x="8083296" y="2313432"/>
            <a:ext cx="3566160" cy="2651760"/>
          </a:xfrm>
          <a:prstGeom prst="rect">
            <a:avLst/>
          </a:prstGeom>
          <a:solidFill>
            <a:srgbClr val="FFE1D8"/>
          </a:solidFill>
          <a:ln w="10160">
            <a:solidFill>
              <a:srgbClr val="FFE1D8"/>
            </a:solidFill>
            <a:prstDash val="solid"/>
          </a:ln>
        </p:spPr>
      </p:sp>
      <p:sp>
        <p:nvSpPr>
          <p:cNvPr id="29" name="Fresh palette: card accent"/>
          <p:cNvSpPr/>
          <p:nvPr/>
        </p:nvSpPr>
        <p:spPr>
          <a:xfrm>
            <a:off x="8083296" y="2313432"/>
            <a:ext cx="3566160" cy="50292"/>
          </a:xfrm>
          <a:prstGeom prst="rect">
            <a:avLst/>
          </a:prstGeom>
          <a:solidFill>
            <a:srgbClr val="F78470"/>
          </a:solidFill>
          <a:ln>
            <a:noFill/>
          </a:ln>
        </p:spPr>
      </p:sp>
      <p:sp>
        <p:nvSpPr>
          <p:cNvPr id="18" name="Text 16"/>
          <p:cNvSpPr/>
          <p:nvPr/>
        </p:nvSpPr>
        <p:spPr>
          <a:xfrm>
            <a:off x="8293608" y="2523744"/>
            <a:ext cx="3145536" cy="228600"/>
          </a:xfrm>
          <a:prstGeom prst="rect">
            <a:avLst/>
          </a:prstGeom>
          <a:noFill/>
          <a:ln/>
        </p:spPr>
        <p:txBody>
          <a:bodyPr wrap="square" lIns="0" tIns="0" rIns="0" bIns="0" rtlCol="0" anchor="t"/>
          <a:lstStyle/>
          <a:p>
            <a:pPr indent="0" marL="0">
              <a:buNone/>
            </a:pPr>
            <a:r>
              <a:rPr lang="en-US" sz="1000" b="1" spc="100" kern="0" dirty="0">
                <a:solidFill>
                  <a:srgbClr val="A33B27"/>
                </a:solidFill>
                <a:latin typeface="Arial" pitchFamily="34" charset="0"/>
                <a:ea typeface="Arial" pitchFamily="34" charset="-122"/>
                <a:cs typeface="Arial" pitchFamily="34" charset="-120"/>
              </a:rPr>
              <a:t>3 / DELIVERY</a:t>
            </a:r>
            <a:endParaRPr lang="en-US" sz="1000" dirty="0"/>
          </a:p>
        </p:txBody>
      </p:sp>
      <p:sp>
        <p:nvSpPr>
          <p:cNvPr id="19" name="Text 17"/>
          <p:cNvSpPr/>
          <p:nvPr/>
        </p:nvSpPr>
        <p:spPr>
          <a:xfrm>
            <a:off x="8293608" y="2962656"/>
            <a:ext cx="3145536" cy="685800"/>
          </a:xfrm>
          <a:prstGeom prst="rect">
            <a:avLst/>
          </a:prstGeom>
          <a:noFill/>
          <a:ln/>
        </p:spPr>
        <p:txBody>
          <a:bodyPr wrap="square" lIns="0" tIns="0" rIns="0" bIns="0" rtlCol="0" anchor="t"/>
          <a:lstStyle/>
          <a:p>
            <a:pPr indent="0" marL="0">
              <a:buNone/>
            </a:pPr>
            <a:r>
              <a:rPr lang="en-US" sz="2300" b="1" dirty="0">
                <a:solidFill>
                  <a:srgbClr val="173F30"/>
                </a:solidFill>
                <a:latin typeface="Arial" pitchFamily="34" charset="0"/>
                <a:ea typeface="Arial" pitchFamily="34" charset="-122"/>
                <a:cs typeface="Arial" pitchFamily="34" charset="-120"/>
              </a:rPr>
              <a:t>Receive purchased packs</a:t>
            </a:r>
            <a:endParaRPr lang="en-US" sz="2300" dirty="0"/>
          </a:p>
        </p:txBody>
      </p:sp>
      <p:sp>
        <p:nvSpPr>
          <p:cNvPr id="20" name="Text 18"/>
          <p:cNvSpPr/>
          <p:nvPr/>
        </p:nvSpPr>
        <p:spPr>
          <a:xfrm>
            <a:off x="8293608" y="3794760"/>
            <a:ext cx="3145536" cy="1033272"/>
          </a:xfrm>
          <a:prstGeom prst="rect">
            <a:avLst/>
          </a:prstGeom>
          <a:noFill/>
          <a:ln/>
        </p:spPr>
        <p:txBody>
          <a:bodyPr wrap="square" lIns="0" tIns="0" rIns="0" bIns="0" rtlCol="0" anchor="t"/>
          <a:lstStyle/>
          <a:p>
            <a:pPr indent="0" marL="0">
              <a:buNone/>
            </a:pPr>
            <a:r>
              <a:rPr lang="en-US" sz="1700" dirty="0">
                <a:solidFill>
                  <a:srgbClr val="425C50"/>
                </a:solidFill>
                <a:latin typeface="Arial" pitchFamily="34" charset="0"/>
                <a:ea typeface="Arial" pitchFamily="34" charset="-122"/>
                <a:cs typeface="Arial" pitchFamily="34" charset="-120"/>
              </a:rPr>
              <a:t>Explicit delivery action</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Receive full packs once</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Then ingredients are available.</a:t>
            </a:r>
            <a:endParaRPr lang="en-US" sz="1700" dirty="0"/>
          </a:p>
        </p:txBody>
      </p:sp>
      <p:sp>
        <p:nvSpPr>
          <p:cNvPr id="21" name="Shape 19"/>
          <p:cNvSpPr/>
          <p:nvPr/>
        </p:nvSpPr>
        <p:spPr>
          <a:xfrm>
            <a:off x="548640" y="5294376"/>
            <a:ext cx="11100816" cy="704088"/>
          </a:xfrm>
          <a:prstGeom prst="rect">
            <a:avLst/>
          </a:prstGeom>
          <a:solidFill>
            <a:srgbClr val="FFF0AD"/>
          </a:solidFill>
          <a:ln w="10160">
            <a:solidFill>
              <a:srgbClr val="FFF0AD"/>
            </a:solidFill>
            <a:prstDash val="solid"/>
          </a:ln>
        </p:spPr>
      </p:sp>
      <p:sp>
        <p:nvSpPr>
          <p:cNvPr id="22" name="Text 20"/>
          <p:cNvSpPr/>
          <p:nvPr/>
        </p:nvSpPr>
        <p:spPr>
          <a:xfrm>
            <a:off x="749808" y="5449824"/>
            <a:ext cx="2542032" cy="274320"/>
          </a:xfrm>
          <a:prstGeom prst="rect">
            <a:avLst/>
          </a:prstGeom>
          <a:noFill/>
          <a:ln/>
        </p:spPr>
        <p:txBody>
          <a:bodyPr wrap="square" lIns="0" tIns="0" rIns="0" bIns="0" rtlCol="0" anchor="t"/>
          <a:lstStyle/>
          <a:p>
            <a:pPr indent="0" marL="0">
              <a:buNone/>
            </a:pPr>
            <a:r>
              <a:rPr lang="en-US" sz="1700" b="1" dirty="0">
                <a:solidFill>
                  <a:srgbClr val="795309"/>
                </a:solidFill>
                <a:latin typeface="Arial" pitchFamily="34" charset="0"/>
                <a:ea typeface="Arial" pitchFamily="34" charset="-122"/>
                <a:cs typeface="Arial" pitchFamily="34" charset="-120"/>
              </a:rPr>
              <a:t>Important distinction</a:t>
            </a:r>
            <a:endParaRPr lang="en-US" sz="1700" dirty="0"/>
          </a:p>
        </p:txBody>
      </p:sp>
      <p:sp>
        <p:nvSpPr>
          <p:cNvPr id="23" name="Text 21"/>
          <p:cNvSpPr/>
          <p:nvPr/>
        </p:nvSpPr>
        <p:spPr>
          <a:xfrm>
            <a:off x="3300984" y="5468112"/>
            <a:ext cx="8119872" cy="265176"/>
          </a:xfrm>
          <a:prstGeom prst="rect">
            <a:avLst/>
          </a:prstGeom>
          <a:noFill/>
          <a:ln/>
        </p:spPr>
        <p:txBody>
          <a:bodyPr wrap="square" lIns="0" tIns="0" rIns="0" bIns="0" rtlCol="0" anchor="t"/>
          <a:lstStyle/>
          <a:p>
            <a:pPr indent="0" marL="0">
              <a:buNone/>
            </a:pPr>
            <a:r>
              <a:rPr lang="en-US" sz="1700" b="1" dirty="0">
                <a:solidFill>
                  <a:srgbClr val="173F30"/>
                </a:solidFill>
                <a:latin typeface="Arial" pitchFamily="34" charset="0"/>
                <a:ea typeface="Arial" pitchFamily="34" charset="-122"/>
                <a:cs typeface="Arial" pitchFamily="34" charset="-120"/>
              </a:rPr>
              <a:t>Order confirmed ≠ ingredients delivered ≠ permission to start cooking.</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CF5"/>
        </a:solidFill>
      </p:bgPr>
    </p:bg>
    <p:spTree>
      <p:nvGrpSpPr>
        <p:cNvPr id="1" name=""/>
        <p:cNvGrpSpPr/>
        <p:nvPr/>
      </p:nvGrpSpPr>
      <p:grpSpPr>
        <a:xfrm>
          <a:off x="0" y="0"/>
          <a:ext cx="0" cy="0"/>
          <a:chOff x="0" y="0"/>
          <a:chExt cx="0" cy="0"/>
        </a:xfrm>
      </p:grpSpPr>
      <p:sp>
        <p:nvSpPr>
          <p:cNvPr id="33" name="Fresh palette: top colour ribbon"/>
          <p:cNvSpPr/>
          <p:nvPr/>
        </p:nvSpPr>
        <p:spPr>
          <a:xfrm>
            <a:off x="9692640" y="0"/>
            <a:ext cx="2499360" cy="64008"/>
          </a:xfrm>
          <a:prstGeom prst="rect">
            <a:avLst/>
          </a:prstGeom>
          <a:solidFill>
            <a:srgbClr val="F78470"/>
          </a:solidFill>
          <a:ln>
            <a:noFill/>
          </a:ln>
        </p:spPr>
      </p:sp>
      <p:sp>
        <p:nvSpPr>
          <p:cNvPr id="32" name="Fresh palette: top colour ribbon"/>
          <p:cNvSpPr/>
          <p:nvPr/>
        </p:nvSpPr>
        <p:spPr>
          <a:xfrm>
            <a:off x="6858000" y="0"/>
            <a:ext cx="2834640" cy="64008"/>
          </a:xfrm>
          <a:prstGeom prst="rect">
            <a:avLst/>
          </a:prstGeom>
          <a:solidFill>
            <a:srgbClr val="F9D85B"/>
          </a:solidFill>
          <a:ln>
            <a:noFill/>
          </a:ln>
        </p:spPr>
      </p:sp>
      <p:sp>
        <p:nvSpPr>
          <p:cNvPr id="31"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07 / PLANNED WALKTHROUGH · 4 OF 4</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Connect the cooking journey—not just an oven icon.</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The program is prepared only after checking the sample device capabilities and the available ingredients.</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11</a:t>
            </a:r>
            <a:endParaRPr lang="en-US" sz="1200" dirty="0"/>
          </a:p>
        </p:txBody>
      </p:sp>
      <p:sp>
        <p:nvSpPr>
          <p:cNvPr id="9" name="Shape 7"/>
          <p:cNvSpPr/>
          <p:nvPr/>
        </p:nvSpPr>
        <p:spPr>
          <a:xfrm>
            <a:off x="548640" y="2276856"/>
            <a:ext cx="6949440" cy="3429000"/>
          </a:xfrm>
          <a:prstGeom prst="rect">
            <a:avLst/>
          </a:prstGeom>
          <a:solidFill>
            <a:srgbClr val="DCF5E7"/>
          </a:solidFill>
          <a:ln w="10160">
            <a:solidFill>
              <a:srgbClr val="DCF5E7"/>
            </a:solidFill>
            <a:prstDash val="solid"/>
          </a:ln>
        </p:spPr>
      </p:sp>
      <p:sp>
        <p:nvSpPr>
          <p:cNvPr id="34" name="Fresh palette: card accent"/>
          <p:cNvSpPr/>
          <p:nvPr/>
        </p:nvSpPr>
        <p:spPr>
          <a:xfrm>
            <a:off x="548640" y="2276856"/>
            <a:ext cx="6949440" cy="50292"/>
          </a:xfrm>
          <a:prstGeom prst="rect">
            <a:avLst/>
          </a:prstGeom>
          <a:solidFill>
            <a:srgbClr val="087F5B"/>
          </a:solidFill>
          <a:ln>
            <a:noFill/>
          </a:ln>
        </p:spPr>
      </p:sp>
      <p:sp>
        <p:nvSpPr>
          <p:cNvPr id="10" name="Shape 8"/>
          <p:cNvSpPr/>
          <p:nvPr/>
        </p:nvSpPr>
        <p:spPr>
          <a:xfrm>
            <a:off x="786384" y="2514600"/>
            <a:ext cx="2084832" cy="265176"/>
          </a:xfrm>
          <a:prstGeom prst="rect">
            <a:avLst/>
          </a:prstGeom>
          <a:solidFill>
            <a:srgbClr val="DCF58B"/>
          </a:solidFill>
          <a:ln w="10160">
            <a:solidFill>
              <a:srgbClr val="DCF58B"/>
            </a:solidFill>
            <a:prstDash val="solid"/>
          </a:ln>
        </p:spPr>
      </p:sp>
      <p:sp>
        <p:nvSpPr>
          <p:cNvPr id="11" name="Text 9"/>
          <p:cNvSpPr/>
          <p:nvPr/>
        </p:nvSpPr>
        <p:spPr>
          <a:xfrm>
            <a:off x="877824" y="2564892"/>
            <a:ext cx="1901952" cy="164592"/>
          </a:xfrm>
          <a:prstGeom prst="rect">
            <a:avLst/>
          </a:prstGeom>
          <a:noFill/>
          <a:ln/>
        </p:spPr>
        <p:txBody>
          <a:bodyPr wrap="square" lIns="0" tIns="0" rIns="0" bIns="0" rtlCol="0" anchor="t"/>
          <a:lstStyle/>
          <a:p>
            <a:pPr indent="0" marL="0">
              <a:buNone/>
            </a:pPr>
            <a:r>
              <a:rPr lang="en-US" sz="920" b="1" spc="65" kern="0" dirty="0">
                <a:solidFill>
                  <a:srgbClr val="0B6E46"/>
                </a:solidFill>
                <a:latin typeface="Arial" pitchFamily="34" charset="0"/>
                <a:ea typeface="Arial" pitchFamily="34" charset="-122"/>
                <a:cs typeface="Arial" pitchFamily="34" charset="-120"/>
              </a:rPr>
              <a:t>KC-001: CORE JOURNEY</a:t>
            </a:r>
            <a:endParaRPr lang="en-US" sz="920" dirty="0"/>
          </a:p>
        </p:txBody>
      </p:sp>
      <p:sp>
        <p:nvSpPr>
          <p:cNvPr id="12" name="Text 10"/>
          <p:cNvSpPr/>
          <p:nvPr/>
        </p:nvSpPr>
        <p:spPr>
          <a:xfrm>
            <a:off x="813816" y="3044952"/>
            <a:ext cx="5120640" cy="347472"/>
          </a:xfrm>
          <a:prstGeom prst="rect">
            <a:avLst/>
          </a:prstGeom>
          <a:noFill/>
          <a:ln/>
        </p:spPr>
        <p:txBody>
          <a:bodyPr wrap="square" lIns="0" tIns="0" rIns="0" bIns="0" rtlCol="0" anchor="t"/>
          <a:lstStyle/>
          <a:p>
            <a:pPr indent="0" marL="0">
              <a:buNone/>
            </a:pPr>
            <a:r>
              <a:rPr lang="en-US" sz="2600" b="1" dirty="0">
                <a:solidFill>
                  <a:srgbClr val="173F30"/>
                </a:solidFill>
                <a:latin typeface="Arial" pitchFamily="34" charset="0"/>
                <a:ea typeface="Arial" pitchFamily="34" charset="-122"/>
                <a:cs typeface="Arial" pitchFamily="34" charset="-120"/>
              </a:rPr>
              <a:t>Demo Oven</a:t>
            </a:r>
            <a:endParaRPr lang="en-US" sz="2600" dirty="0"/>
          </a:p>
        </p:txBody>
      </p:sp>
      <p:sp>
        <p:nvSpPr>
          <p:cNvPr id="13" name="Text 11"/>
          <p:cNvSpPr/>
          <p:nvPr/>
        </p:nvSpPr>
        <p:spPr>
          <a:xfrm>
            <a:off x="832104" y="3630168"/>
            <a:ext cx="6345936" cy="475488"/>
          </a:xfrm>
          <a:prstGeom prst="rect">
            <a:avLst/>
          </a:prstGeom>
          <a:noFill/>
          <a:ln/>
        </p:spPr>
        <p:txBody>
          <a:bodyPr wrap="square" lIns="0" tIns="0" rIns="0" bIns="0" rtlCol="0" anchor="t"/>
          <a:lstStyle/>
          <a:p>
            <a:pPr indent="0" marL="0">
              <a:buNone/>
            </a:pPr>
            <a:r>
              <a:rPr lang="en-US" sz="1700" dirty="0">
                <a:solidFill>
                  <a:srgbClr val="425C50"/>
                </a:solidFill>
                <a:latin typeface="Arial" pitchFamily="34" charset="0"/>
                <a:ea typeface="Arial" pitchFamily="34" charset="-122"/>
                <a:cs typeface="Arial" pitchFamily="34" charset="-120"/>
              </a:rPr>
              <a:t>Program supported   •   Pantry sufficient   •   User confirms</a:t>
            </a:r>
            <a:endParaRPr lang="en-US" sz="1700" dirty="0"/>
          </a:p>
        </p:txBody>
      </p:sp>
      <p:sp>
        <p:nvSpPr>
          <p:cNvPr id="14" name="Shape 12"/>
          <p:cNvSpPr/>
          <p:nvPr/>
        </p:nvSpPr>
        <p:spPr>
          <a:xfrm>
            <a:off x="822960" y="4480560"/>
            <a:ext cx="1444752" cy="539496"/>
          </a:xfrm>
          <a:prstGeom prst="rect">
            <a:avLst/>
          </a:prstGeom>
          <a:solidFill>
            <a:srgbClr val="087F5B"/>
          </a:solidFill>
          <a:ln w="10160">
            <a:solidFill>
              <a:srgbClr val="087F5B"/>
            </a:solidFill>
            <a:prstDash val="solid"/>
          </a:ln>
        </p:spPr>
      </p:sp>
      <p:sp>
        <p:nvSpPr>
          <p:cNvPr id="15" name="Text 13"/>
          <p:cNvSpPr/>
          <p:nvPr/>
        </p:nvSpPr>
        <p:spPr>
          <a:xfrm>
            <a:off x="850392" y="4672584"/>
            <a:ext cx="1389888" cy="155448"/>
          </a:xfrm>
          <a:prstGeom prst="rect">
            <a:avLst/>
          </a:prstGeom>
          <a:noFill/>
          <a:ln/>
        </p:spPr>
        <p:txBody>
          <a:bodyPr wrap="square" lIns="0" tIns="0" rIns="0" bIns="0" rtlCol="0" anchor="t"/>
          <a:lstStyle/>
          <a:p>
            <a:pPr algn="ctr" indent="0" marL="0">
              <a:buNone/>
            </a:pPr>
            <a:r>
              <a:rPr lang="en-US" sz="950" b="1" dirty="0">
                <a:solidFill>
                  <a:srgbClr val="FFFFFF"/>
                </a:solidFill>
                <a:latin typeface="Arial" pitchFamily="34" charset="0"/>
                <a:ea typeface="Arial" pitchFamily="34" charset="-122"/>
                <a:cs typeface="Arial" pitchFamily="34" charset="-120"/>
              </a:rPr>
              <a:t>READY</a:t>
            </a:r>
            <a:endParaRPr lang="en-US" sz="950" dirty="0"/>
          </a:p>
        </p:txBody>
      </p:sp>
      <p:sp>
        <p:nvSpPr>
          <p:cNvPr id="16" name="Shape 14"/>
          <p:cNvSpPr/>
          <p:nvPr/>
        </p:nvSpPr>
        <p:spPr>
          <a:xfrm>
            <a:off x="2423160" y="4480560"/>
            <a:ext cx="1444752" cy="539496"/>
          </a:xfrm>
          <a:prstGeom prst="rect">
            <a:avLst/>
          </a:prstGeom>
          <a:solidFill>
            <a:srgbClr val="F9D85B"/>
          </a:solidFill>
          <a:ln w="10160">
            <a:solidFill>
              <a:srgbClr val="F9D85B"/>
            </a:solidFill>
            <a:prstDash val="solid"/>
          </a:ln>
        </p:spPr>
      </p:sp>
      <p:sp>
        <p:nvSpPr>
          <p:cNvPr id="17" name="Text 15"/>
          <p:cNvSpPr/>
          <p:nvPr/>
        </p:nvSpPr>
        <p:spPr>
          <a:xfrm>
            <a:off x="2450592" y="4672584"/>
            <a:ext cx="1389888" cy="155448"/>
          </a:xfrm>
          <a:prstGeom prst="rect">
            <a:avLst/>
          </a:prstGeom>
          <a:noFill/>
          <a:ln/>
        </p:spPr>
        <p:txBody>
          <a:bodyPr wrap="square" lIns="0" tIns="0" rIns="0" bIns="0" rtlCol="0" anchor="t"/>
          <a:lstStyle/>
          <a:p>
            <a:pPr algn="ctr" indent="0" marL="0">
              <a:buNone/>
            </a:pPr>
            <a:r>
              <a:rPr lang="en-US" sz="950" b="1" dirty="0">
                <a:solidFill>
                  <a:srgbClr val="173F30"/>
                </a:solidFill>
                <a:latin typeface="Arial" pitchFamily="34" charset="0"/>
                <a:ea typeface="Arial" pitchFamily="34" charset="-122"/>
                <a:cs typeface="Arial" pitchFamily="34" charset="-120"/>
              </a:rPr>
              <a:t>PREHEATING</a:t>
            </a:r>
            <a:endParaRPr lang="en-US" sz="950" dirty="0"/>
          </a:p>
        </p:txBody>
      </p:sp>
      <p:sp>
        <p:nvSpPr>
          <p:cNvPr id="18" name="Shape 16"/>
          <p:cNvSpPr/>
          <p:nvPr/>
        </p:nvSpPr>
        <p:spPr>
          <a:xfrm>
            <a:off x="4023360" y="4480560"/>
            <a:ext cx="1444752" cy="539496"/>
          </a:xfrm>
          <a:prstGeom prst="rect">
            <a:avLst/>
          </a:prstGeom>
          <a:solidFill>
            <a:srgbClr val="F78470"/>
          </a:solidFill>
          <a:ln w="10160">
            <a:solidFill>
              <a:srgbClr val="F78470"/>
            </a:solidFill>
            <a:prstDash val="solid"/>
          </a:ln>
        </p:spPr>
      </p:sp>
      <p:sp>
        <p:nvSpPr>
          <p:cNvPr id="19" name="Text 17"/>
          <p:cNvSpPr/>
          <p:nvPr/>
        </p:nvSpPr>
        <p:spPr>
          <a:xfrm>
            <a:off x="4050792" y="4672584"/>
            <a:ext cx="1389888" cy="155448"/>
          </a:xfrm>
          <a:prstGeom prst="rect">
            <a:avLst/>
          </a:prstGeom>
          <a:noFill/>
          <a:ln/>
        </p:spPr>
        <p:txBody>
          <a:bodyPr wrap="square" lIns="0" tIns="0" rIns="0" bIns="0" rtlCol="0" anchor="t"/>
          <a:lstStyle/>
          <a:p>
            <a:pPr algn="ctr" indent="0" marL="0">
              <a:buNone/>
            </a:pPr>
            <a:r>
              <a:rPr lang="en-US" sz="950" b="1" dirty="0">
                <a:solidFill>
                  <a:srgbClr val="173F30"/>
                </a:solidFill>
                <a:latin typeface="Arial" pitchFamily="34" charset="0"/>
                <a:ea typeface="Arial" pitchFamily="34" charset="-122"/>
                <a:cs typeface="Arial" pitchFamily="34" charset="-120"/>
              </a:rPr>
              <a:t>COOKING</a:t>
            </a:r>
            <a:endParaRPr lang="en-US" sz="950" dirty="0"/>
          </a:p>
        </p:txBody>
      </p:sp>
      <p:sp>
        <p:nvSpPr>
          <p:cNvPr id="20" name="Shape 18"/>
          <p:cNvSpPr/>
          <p:nvPr/>
        </p:nvSpPr>
        <p:spPr>
          <a:xfrm>
            <a:off x="5623560" y="4480560"/>
            <a:ext cx="1444752" cy="539496"/>
          </a:xfrm>
          <a:prstGeom prst="rect">
            <a:avLst/>
          </a:prstGeom>
          <a:solidFill>
            <a:srgbClr val="BDECCF"/>
          </a:solidFill>
          <a:ln w="10160">
            <a:solidFill>
              <a:srgbClr val="BDECCF"/>
            </a:solidFill>
            <a:prstDash val="solid"/>
          </a:ln>
        </p:spPr>
      </p:sp>
      <p:sp>
        <p:nvSpPr>
          <p:cNvPr id="21" name="Text 19"/>
          <p:cNvSpPr/>
          <p:nvPr/>
        </p:nvSpPr>
        <p:spPr>
          <a:xfrm>
            <a:off x="5650992" y="4672584"/>
            <a:ext cx="1389888" cy="155448"/>
          </a:xfrm>
          <a:prstGeom prst="rect">
            <a:avLst/>
          </a:prstGeom>
          <a:noFill/>
          <a:ln/>
        </p:spPr>
        <p:txBody>
          <a:bodyPr wrap="square" lIns="0" tIns="0" rIns="0" bIns="0" rtlCol="0" anchor="t"/>
          <a:lstStyle/>
          <a:p>
            <a:pPr algn="ctr" indent="0" marL="0">
              <a:buNone/>
            </a:pPr>
            <a:r>
              <a:rPr lang="en-US" sz="950" b="1" dirty="0">
                <a:solidFill>
                  <a:srgbClr val="173F30"/>
                </a:solidFill>
                <a:latin typeface="Arial" pitchFamily="34" charset="0"/>
                <a:ea typeface="Arial" pitchFamily="34" charset="-122"/>
                <a:cs typeface="Arial" pitchFamily="34" charset="-120"/>
              </a:rPr>
              <a:t>COMPLETE</a:t>
            </a:r>
            <a:endParaRPr lang="en-US" sz="950" dirty="0"/>
          </a:p>
        </p:txBody>
      </p:sp>
      <p:sp>
        <p:nvSpPr>
          <p:cNvPr id="22" name="Text 20"/>
          <p:cNvSpPr/>
          <p:nvPr/>
        </p:nvSpPr>
        <p:spPr>
          <a:xfrm>
            <a:off x="832104" y="5330952"/>
            <a:ext cx="6336792" cy="182880"/>
          </a:xfrm>
          <a:prstGeom prst="rect">
            <a:avLst/>
          </a:prstGeom>
          <a:noFill/>
          <a:ln/>
        </p:spPr>
        <p:txBody>
          <a:bodyPr wrap="square" lIns="0" tIns="0" rIns="0" bIns="0" rtlCol="0" anchor="t"/>
          <a:lstStyle/>
          <a:p>
            <a:pPr indent="0" marL="0">
              <a:buNone/>
            </a:pPr>
            <a:r>
              <a:rPr lang="en-US" sz="1200" dirty="0">
                <a:solidFill>
                  <a:srgbClr val="425C50"/>
                </a:solidFill>
                <a:latin typeface="Arial" pitchFamily="34" charset="0"/>
                <a:ea typeface="Arial" pitchFamily="34" charset="-122"/>
                <a:cs typeface="Arial" pitchFamily="34" charset="-120"/>
              </a:rPr>
              <a:t>Manually advanced simulation. No physical device commands.</a:t>
            </a:r>
            <a:endParaRPr lang="en-US" sz="1200" dirty="0"/>
          </a:p>
        </p:txBody>
      </p:sp>
      <p:sp>
        <p:nvSpPr>
          <p:cNvPr id="23" name="Shape 21"/>
          <p:cNvSpPr/>
          <p:nvPr/>
        </p:nvSpPr>
        <p:spPr>
          <a:xfrm>
            <a:off x="7726680" y="2276856"/>
            <a:ext cx="3922776" cy="3429000"/>
          </a:xfrm>
          <a:prstGeom prst="rect">
            <a:avLst/>
          </a:prstGeom>
          <a:solidFill>
            <a:srgbClr val="FFE1D8"/>
          </a:solidFill>
          <a:ln w="10160">
            <a:solidFill>
              <a:srgbClr val="FFE1D8"/>
            </a:solidFill>
            <a:prstDash val="solid"/>
          </a:ln>
        </p:spPr>
      </p:sp>
      <p:sp>
        <p:nvSpPr>
          <p:cNvPr id="35" name="Fresh palette: card accent"/>
          <p:cNvSpPr/>
          <p:nvPr/>
        </p:nvSpPr>
        <p:spPr>
          <a:xfrm>
            <a:off x="7726680" y="2276856"/>
            <a:ext cx="3922776" cy="50292"/>
          </a:xfrm>
          <a:prstGeom prst="rect">
            <a:avLst/>
          </a:prstGeom>
          <a:solidFill>
            <a:srgbClr val="F78470"/>
          </a:solidFill>
          <a:ln>
            <a:noFill/>
          </a:ln>
        </p:spPr>
      </p:sp>
      <p:sp>
        <p:nvSpPr>
          <p:cNvPr id="24" name="Shape 22"/>
          <p:cNvSpPr/>
          <p:nvPr/>
        </p:nvSpPr>
        <p:spPr>
          <a:xfrm>
            <a:off x="7973568" y="2514600"/>
            <a:ext cx="2112264" cy="265176"/>
          </a:xfrm>
          <a:prstGeom prst="rect">
            <a:avLst/>
          </a:prstGeom>
          <a:solidFill>
            <a:srgbClr val="FFFFFF"/>
          </a:solidFill>
          <a:ln w="10160">
            <a:solidFill>
              <a:srgbClr val="FFFFFF"/>
            </a:solidFill>
            <a:prstDash val="solid"/>
          </a:ln>
        </p:spPr>
      </p:sp>
      <p:sp>
        <p:nvSpPr>
          <p:cNvPr id="25" name="Text 23"/>
          <p:cNvSpPr/>
          <p:nvPr/>
        </p:nvSpPr>
        <p:spPr>
          <a:xfrm>
            <a:off x="8065008" y="2564892"/>
            <a:ext cx="1929384" cy="164592"/>
          </a:xfrm>
          <a:prstGeom prst="rect">
            <a:avLst/>
          </a:prstGeom>
          <a:noFill/>
          <a:ln/>
        </p:spPr>
        <p:txBody>
          <a:bodyPr wrap="square" lIns="0" tIns="0" rIns="0" bIns="0" rtlCol="0" anchor="t"/>
          <a:lstStyle/>
          <a:p>
            <a:pPr indent="0" marL="0">
              <a:buNone/>
            </a:pPr>
            <a:r>
              <a:rPr lang="en-US" sz="920" b="1" spc="65" kern="0" dirty="0">
                <a:solidFill>
                  <a:srgbClr val="A33B27"/>
                </a:solidFill>
                <a:latin typeface="Arial" pitchFamily="34" charset="0"/>
                <a:ea typeface="Arial" pitchFamily="34" charset="-122"/>
                <a:cs typeface="Arial" pitchFamily="34" charset="-120"/>
              </a:rPr>
              <a:t>KC-002: FAILURE DEMO</a:t>
            </a:r>
            <a:endParaRPr lang="en-US" sz="920" dirty="0"/>
          </a:p>
        </p:txBody>
      </p:sp>
      <p:sp>
        <p:nvSpPr>
          <p:cNvPr id="26" name="Text 24"/>
          <p:cNvSpPr/>
          <p:nvPr/>
        </p:nvSpPr>
        <p:spPr>
          <a:xfrm>
            <a:off x="8001000" y="3044952"/>
            <a:ext cx="3392424" cy="987552"/>
          </a:xfrm>
          <a:prstGeom prst="rect">
            <a:avLst/>
          </a:prstGeom>
          <a:noFill/>
          <a:ln/>
        </p:spPr>
        <p:txBody>
          <a:bodyPr wrap="square" lIns="0" tIns="0" rIns="0" bIns="0" rtlCol="0" anchor="t"/>
          <a:lstStyle/>
          <a:p>
            <a:pPr indent="0" marL="0">
              <a:buNone/>
            </a:pPr>
            <a:r>
              <a:rPr lang="en-US" sz="2800" b="1" dirty="0">
                <a:solidFill>
                  <a:srgbClr val="173F30"/>
                </a:solidFill>
                <a:latin typeface="Arial" pitchFamily="34" charset="0"/>
                <a:ea typeface="Arial" pitchFamily="34" charset="-122"/>
                <a:cs typeface="Arial" pitchFamily="34" charset="-120"/>
              </a:rPr>
              <a:t>Now take the</a:t>
            </a:r>
            <a:endParaRPr lang="en-US" sz="2800" dirty="0"/>
          </a:p>
          <a:p>
            <a:pPr indent="0" marL="0">
              <a:buNone/>
            </a:pPr>
            <a:r>
              <a:rPr lang="en-US" sz="2800" b="1" dirty="0">
                <a:solidFill>
                  <a:srgbClr val="173F30"/>
                </a:solidFill>
                <a:latin typeface="Arial" pitchFamily="34" charset="0"/>
                <a:ea typeface="Arial" pitchFamily="34" charset="-122"/>
                <a:cs typeface="Arial" pitchFamily="34" charset="-120"/>
              </a:rPr>
              <a:t>oven offline.</a:t>
            </a:r>
            <a:endParaRPr lang="en-US" sz="2800" dirty="0"/>
          </a:p>
        </p:txBody>
      </p:sp>
      <p:sp>
        <p:nvSpPr>
          <p:cNvPr id="27" name="Text 25"/>
          <p:cNvSpPr/>
          <p:nvPr/>
        </p:nvSpPr>
        <p:spPr>
          <a:xfrm>
            <a:off x="8010144" y="4361688"/>
            <a:ext cx="3319272" cy="950976"/>
          </a:xfrm>
          <a:prstGeom prst="rect">
            <a:avLst/>
          </a:prstGeom>
          <a:noFill/>
          <a:ln/>
        </p:spPr>
        <p:txBody>
          <a:bodyPr wrap="square" lIns="0" tIns="0" rIns="0" bIns="0" rtlCol="0" anchor="t"/>
          <a:lstStyle/>
          <a:p>
            <a:pPr indent="0" marL="0">
              <a:buNone/>
            </a:pPr>
            <a:r>
              <a:rPr lang="en-US" sz="1700" dirty="0">
                <a:solidFill>
                  <a:srgbClr val="425C50"/>
                </a:solidFill>
                <a:latin typeface="Arial" pitchFamily="34" charset="0"/>
                <a:ea typeface="Arial" pitchFamily="34" charset="-122"/>
                <a:cs typeface="Arial" pitchFamily="34" charset="-120"/>
              </a:rPr>
              <a:t>Preserve the meal and receipt.</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Explain the blocked action.</a:t>
            </a:r>
            <a:endParaRPr lang="en-US" sz="1700" dirty="0"/>
          </a:p>
          <a:p>
            <a:pPr indent="0" marL="0">
              <a:buNone/>
            </a:pPr>
            <a:r>
              <a:rPr lang="en-US" sz="1700" dirty="0">
                <a:solidFill>
                  <a:srgbClr val="425C50"/>
                </a:solidFill>
                <a:latin typeface="Arial" pitchFamily="34" charset="0"/>
                <a:ea typeface="Arial" pitchFamily="34" charset="-122"/>
                <a:cs typeface="Arial" pitchFamily="34" charset="-120"/>
              </a:rPr>
              <a:t>Offer non-connected guidance.</a:t>
            </a:r>
            <a:endParaRPr lang="en-US" sz="1700" dirty="0"/>
          </a:p>
        </p:txBody>
      </p:sp>
      <p:sp>
        <p:nvSpPr>
          <p:cNvPr id="28" name="Shape 26"/>
          <p:cNvSpPr/>
          <p:nvPr/>
        </p:nvSpPr>
        <p:spPr>
          <a:xfrm>
            <a:off x="530352" y="5925312"/>
            <a:ext cx="11137392" cy="429768"/>
          </a:xfrm>
          <a:prstGeom prst="rect">
            <a:avLst/>
          </a:prstGeom>
          <a:solidFill>
            <a:srgbClr val="E5F7B6"/>
          </a:solidFill>
          <a:ln w="10160">
            <a:solidFill>
              <a:srgbClr val="E5F7B6"/>
            </a:solidFill>
            <a:prstDash val="solid"/>
          </a:ln>
        </p:spPr>
      </p:sp>
      <p:sp>
        <p:nvSpPr>
          <p:cNvPr id="30" name="Fresh palette: card accent"/>
          <p:cNvSpPr/>
          <p:nvPr/>
        </p:nvSpPr>
        <p:spPr>
          <a:xfrm>
            <a:off x="530352" y="5925312"/>
            <a:ext cx="11137392" cy="41148"/>
          </a:xfrm>
          <a:prstGeom prst="rect">
            <a:avLst/>
          </a:prstGeom>
          <a:solidFill>
            <a:srgbClr val="087F5B"/>
          </a:solidFill>
          <a:ln>
            <a:noFill/>
          </a:ln>
        </p:spPr>
      </p:sp>
      <p:sp>
        <p:nvSpPr>
          <p:cNvPr id="29" name="Text 27"/>
          <p:cNvSpPr/>
          <p:nvPr/>
        </p:nvSpPr>
        <p:spPr>
          <a:xfrm>
            <a:off x="713232" y="6025896"/>
            <a:ext cx="10771632" cy="237744"/>
          </a:xfrm>
          <a:prstGeom prst="rect">
            <a:avLst/>
          </a:prstGeom>
          <a:noFill/>
          <a:ln/>
        </p:spPr>
        <p:txBody>
          <a:bodyPr wrap="square" lIns="0" tIns="0" rIns="0" bIns="0" rtlCol="0" anchor="t"/>
          <a:lstStyle/>
          <a:p>
            <a:pPr indent="0" marL="0">
              <a:buNone/>
            </a:pPr>
            <a:r>
              <a:rPr lang="en-US" sz="1400" b="1" dirty="0">
                <a:solidFill>
                  <a:srgbClr val="173F30"/>
                </a:solidFill>
                <a:latin typeface="Arial" pitchFamily="34" charset="0"/>
                <a:ea typeface="Arial" pitchFamily="34" charset="-122"/>
                <a:cs typeface="Arial" pitchFamily="34" charset="-120"/>
              </a:rPr>
              <a:t>These are planned states. Simulated program values do not establish safe cooking instructions.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CF5"/>
        </a:solidFill>
      </p:bgPr>
    </p:bg>
    <p:spTree>
      <p:nvGrpSpPr>
        <p:cNvPr id="1" name=""/>
        <p:cNvGrpSpPr/>
        <p:nvPr/>
      </p:nvGrpSpPr>
      <p:grpSpPr>
        <a:xfrm>
          <a:off x="0" y="0"/>
          <a:ext cx="0" cy="0"/>
          <a:chOff x="0" y="0"/>
          <a:chExt cx="0" cy="0"/>
        </a:xfrm>
      </p:grpSpPr>
      <p:sp>
        <p:nvSpPr>
          <p:cNvPr id="55" name="Fresh palette: top colour ribbon"/>
          <p:cNvSpPr/>
          <p:nvPr/>
        </p:nvSpPr>
        <p:spPr>
          <a:xfrm>
            <a:off x="9692640" y="0"/>
            <a:ext cx="2499360" cy="64008"/>
          </a:xfrm>
          <a:prstGeom prst="rect">
            <a:avLst/>
          </a:prstGeom>
          <a:solidFill>
            <a:srgbClr val="F78470"/>
          </a:solidFill>
          <a:ln>
            <a:noFill/>
          </a:ln>
        </p:spPr>
      </p:sp>
      <p:sp>
        <p:nvSpPr>
          <p:cNvPr id="54" name="Fresh palette: top colour ribbon"/>
          <p:cNvSpPr/>
          <p:nvPr/>
        </p:nvSpPr>
        <p:spPr>
          <a:xfrm>
            <a:off x="6858000" y="0"/>
            <a:ext cx="2834640" cy="64008"/>
          </a:xfrm>
          <a:prstGeom prst="rect">
            <a:avLst/>
          </a:prstGeom>
          <a:solidFill>
            <a:srgbClr val="F9D85B"/>
          </a:solidFill>
          <a:ln>
            <a:noFill/>
          </a:ln>
        </p:spPr>
      </p:sp>
      <p:sp>
        <p:nvSpPr>
          <p:cNvPr id="53"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08 / VERIFY</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Turn demonstration claims into observable tests.</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Status at this stage: NOT RUN. Pass labels require implementation evidence and review.</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12</a:t>
            </a:r>
            <a:endParaRPr lang="en-US" sz="1200" dirty="0"/>
          </a:p>
        </p:txBody>
      </p:sp>
      <p:sp>
        <p:nvSpPr>
          <p:cNvPr id="9" name="Shape 7"/>
          <p:cNvSpPr/>
          <p:nvPr/>
        </p:nvSpPr>
        <p:spPr>
          <a:xfrm>
            <a:off x="548640" y="2249424"/>
            <a:ext cx="3063240" cy="338328"/>
          </a:xfrm>
          <a:prstGeom prst="rect">
            <a:avLst/>
          </a:prstGeom>
          <a:solidFill>
            <a:srgbClr val="087F5B"/>
          </a:solidFill>
          <a:ln w="10160">
            <a:solidFill>
              <a:srgbClr val="087F5B"/>
            </a:solidFill>
            <a:prstDash val="solid"/>
          </a:ln>
        </p:spPr>
      </p:sp>
      <p:sp>
        <p:nvSpPr>
          <p:cNvPr id="10" name="Text 8"/>
          <p:cNvSpPr/>
          <p:nvPr/>
        </p:nvSpPr>
        <p:spPr>
          <a:xfrm>
            <a:off x="667512" y="2345436"/>
            <a:ext cx="2825496" cy="164592"/>
          </a:xfrm>
          <a:prstGeom prst="rect">
            <a:avLst/>
          </a:prstGeom>
          <a:noFill/>
          <a:ln/>
        </p:spPr>
        <p:txBody>
          <a:bodyPr wrap="square" lIns="0" tIns="0" rIns="0" bIns="0" rtlCol="0" anchor="t"/>
          <a:lstStyle/>
          <a:p>
            <a:pPr indent="0" marL="0">
              <a:buNone/>
            </a:pPr>
            <a:r>
              <a:rPr lang="en-US" sz="1000" b="1" dirty="0">
                <a:solidFill>
                  <a:srgbClr val="FFFFFF"/>
                </a:solidFill>
                <a:latin typeface="Arial" pitchFamily="34" charset="0"/>
                <a:ea typeface="Arial" pitchFamily="34" charset="-122"/>
                <a:cs typeface="Arial" pitchFamily="34" charset="-120"/>
              </a:rPr>
              <a:t>CLAIM TO VERIFY</a:t>
            </a:r>
            <a:endParaRPr lang="en-US" sz="1000" dirty="0"/>
          </a:p>
        </p:txBody>
      </p:sp>
      <p:sp>
        <p:nvSpPr>
          <p:cNvPr id="11" name="Shape 9"/>
          <p:cNvSpPr/>
          <p:nvPr/>
        </p:nvSpPr>
        <p:spPr>
          <a:xfrm>
            <a:off x="3611880" y="2249424"/>
            <a:ext cx="5257800" cy="338328"/>
          </a:xfrm>
          <a:prstGeom prst="rect">
            <a:avLst/>
          </a:prstGeom>
          <a:solidFill>
            <a:srgbClr val="087F5B"/>
          </a:solidFill>
          <a:ln w="10160">
            <a:solidFill>
              <a:srgbClr val="087F5B"/>
            </a:solidFill>
            <a:prstDash val="solid"/>
          </a:ln>
        </p:spPr>
      </p:sp>
      <p:sp>
        <p:nvSpPr>
          <p:cNvPr id="12" name="Text 10"/>
          <p:cNvSpPr/>
          <p:nvPr/>
        </p:nvSpPr>
        <p:spPr>
          <a:xfrm>
            <a:off x="3730752" y="2345436"/>
            <a:ext cx="5020056" cy="164592"/>
          </a:xfrm>
          <a:prstGeom prst="rect">
            <a:avLst/>
          </a:prstGeom>
          <a:noFill/>
          <a:ln/>
        </p:spPr>
        <p:txBody>
          <a:bodyPr wrap="square" lIns="0" tIns="0" rIns="0" bIns="0" rtlCol="0" anchor="t"/>
          <a:lstStyle/>
          <a:p>
            <a:pPr indent="0" marL="0">
              <a:buNone/>
            </a:pPr>
            <a:r>
              <a:rPr lang="en-US" sz="1000" b="1" dirty="0">
                <a:solidFill>
                  <a:srgbClr val="FFFFFF"/>
                </a:solidFill>
                <a:latin typeface="Arial" pitchFamily="34" charset="0"/>
                <a:ea typeface="Arial" pitchFamily="34" charset="-122"/>
                <a:cs typeface="Arial" pitchFamily="34" charset="-120"/>
              </a:rPr>
              <a:t>OBSERVABLE ACCEPTANCE RESULT</a:t>
            </a:r>
            <a:endParaRPr lang="en-US" sz="1000" dirty="0"/>
          </a:p>
        </p:txBody>
      </p:sp>
      <p:sp>
        <p:nvSpPr>
          <p:cNvPr id="13" name="Shape 11"/>
          <p:cNvSpPr/>
          <p:nvPr/>
        </p:nvSpPr>
        <p:spPr>
          <a:xfrm>
            <a:off x="8869680" y="2249424"/>
            <a:ext cx="2779776" cy="338328"/>
          </a:xfrm>
          <a:prstGeom prst="rect">
            <a:avLst/>
          </a:prstGeom>
          <a:solidFill>
            <a:srgbClr val="087F5B"/>
          </a:solidFill>
          <a:ln w="10160">
            <a:solidFill>
              <a:srgbClr val="087F5B"/>
            </a:solidFill>
            <a:prstDash val="solid"/>
          </a:ln>
        </p:spPr>
      </p:sp>
      <p:sp>
        <p:nvSpPr>
          <p:cNvPr id="14" name="Text 12"/>
          <p:cNvSpPr/>
          <p:nvPr/>
        </p:nvSpPr>
        <p:spPr>
          <a:xfrm>
            <a:off x="8988552" y="2345436"/>
            <a:ext cx="2542032" cy="164592"/>
          </a:xfrm>
          <a:prstGeom prst="rect">
            <a:avLst/>
          </a:prstGeom>
          <a:noFill/>
          <a:ln/>
        </p:spPr>
        <p:txBody>
          <a:bodyPr wrap="square" lIns="0" tIns="0" rIns="0" bIns="0" rtlCol="0" anchor="t"/>
          <a:lstStyle/>
          <a:p>
            <a:pPr indent="0" marL="0">
              <a:buNone/>
            </a:pPr>
            <a:r>
              <a:rPr lang="en-US" sz="1000" b="1" dirty="0">
                <a:solidFill>
                  <a:srgbClr val="FFFFFF"/>
                </a:solidFill>
                <a:latin typeface="Arial" pitchFamily="34" charset="0"/>
                <a:ea typeface="Arial" pitchFamily="34" charset="-122"/>
                <a:cs typeface="Arial" pitchFamily="34" charset="-120"/>
              </a:rPr>
              <a:t>EVIDENCE REQUIRED</a:t>
            </a:r>
            <a:endParaRPr lang="en-US" sz="1000" dirty="0"/>
          </a:p>
        </p:txBody>
      </p:sp>
      <p:sp>
        <p:nvSpPr>
          <p:cNvPr id="15" name="Shape 13"/>
          <p:cNvSpPr/>
          <p:nvPr/>
        </p:nvSpPr>
        <p:spPr>
          <a:xfrm>
            <a:off x="548640" y="2587752"/>
            <a:ext cx="3063240" cy="594360"/>
          </a:xfrm>
          <a:prstGeom prst="rect">
            <a:avLst/>
          </a:prstGeom>
          <a:solidFill>
            <a:srgbClr val="FFFFFF"/>
          </a:solidFill>
          <a:ln w="10160">
            <a:solidFill>
              <a:srgbClr val="FFFFFF"/>
            </a:solidFill>
            <a:prstDash val="solid"/>
          </a:ln>
        </p:spPr>
      </p:sp>
      <p:sp>
        <p:nvSpPr>
          <p:cNvPr id="16" name="Text 14"/>
          <p:cNvSpPr/>
          <p:nvPr/>
        </p:nvSpPr>
        <p:spPr>
          <a:xfrm>
            <a:off x="667512" y="2697480"/>
            <a:ext cx="2825496" cy="438912"/>
          </a:xfrm>
          <a:prstGeom prst="rect">
            <a:avLst/>
          </a:prstGeom>
          <a:noFill/>
          <a:ln/>
        </p:spPr>
        <p:txBody>
          <a:bodyPr wrap="square" lIns="0" tIns="0" rIns="0" bIns="0" rtlCol="0" anchor="t"/>
          <a:lstStyle/>
          <a:p>
            <a:pPr indent="0" marL="0">
              <a:buNone/>
            </a:pPr>
            <a:r>
              <a:rPr lang="en-US" sz="1460" b="1" dirty="0">
                <a:solidFill>
                  <a:srgbClr val="173F30"/>
                </a:solidFill>
                <a:latin typeface="Arial" pitchFamily="34" charset="0"/>
                <a:ea typeface="Arial" pitchFamily="34" charset="-122"/>
                <a:cs typeface="Arial" pitchFamily="34" charset="-120"/>
              </a:rPr>
              <a:t>The arithmetic is real</a:t>
            </a:r>
            <a:endParaRPr lang="en-US" sz="1460" dirty="0"/>
          </a:p>
        </p:txBody>
      </p:sp>
      <p:sp>
        <p:nvSpPr>
          <p:cNvPr id="17" name="Shape 15"/>
          <p:cNvSpPr/>
          <p:nvPr/>
        </p:nvSpPr>
        <p:spPr>
          <a:xfrm>
            <a:off x="3611880" y="2587752"/>
            <a:ext cx="5257800" cy="594360"/>
          </a:xfrm>
          <a:prstGeom prst="rect">
            <a:avLst/>
          </a:prstGeom>
          <a:solidFill>
            <a:srgbClr val="FFFFFF"/>
          </a:solidFill>
          <a:ln w="10160">
            <a:solidFill>
              <a:srgbClr val="FFFFFF"/>
            </a:solidFill>
            <a:prstDash val="solid"/>
          </a:ln>
        </p:spPr>
      </p:sp>
      <p:sp>
        <p:nvSpPr>
          <p:cNvPr id="18" name="Text 16"/>
          <p:cNvSpPr/>
          <p:nvPr/>
        </p:nvSpPr>
        <p:spPr>
          <a:xfrm>
            <a:off x="3730752" y="2697480"/>
            <a:ext cx="5020056" cy="438912"/>
          </a:xfrm>
          <a:prstGeom prst="rect">
            <a:avLst/>
          </a:prstGeom>
          <a:noFill/>
          <a:ln/>
        </p:spPr>
        <p:txBody>
          <a:bodyPr wrap="square" lIns="0" tIns="0" rIns="0" bIns="0" rtlCol="0" anchor="t"/>
          <a:lstStyle/>
          <a:p>
            <a:pPr indent="0" marL="0">
              <a:buNone/>
            </a:pPr>
            <a:r>
              <a:rPr lang="en-US" sz="1460" dirty="0">
                <a:solidFill>
                  <a:srgbClr val="425C50"/>
                </a:solidFill>
                <a:latin typeface="Arial" pitchFamily="34" charset="0"/>
                <a:ea typeface="Arial" pitchFamily="34" charset="-122"/>
                <a:cs typeface="Arial" pitchFamily="34" charset="-120"/>
              </a:rPr>
              <a:t>€8.25 baseline → €6.76 substituted → €13.74 for four</a:t>
            </a:r>
            <a:endParaRPr lang="en-US" sz="1460" dirty="0"/>
          </a:p>
        </p:txBody>
      </p:sp>
      <p:sp>
        <p:nvSpPr>
          <p:cNvPr id="19" name="Shape 17"/>
          <p:cNvSpPr/>
          <p:nvPr/>
        </p:nvSpPr>
        <p:spPr>
          <a:xfrm>
            <a:off x="8869680" y="2587752"/>
            <a:ext cx="2779776" cy="594360"/>
          </a:xfrm>
          <a:prstGeom prst="rect">
            <a:avLst/>
          </a:prstGeom>
          <a:solidFill>
            <a:srgbClr val="FFFFFF"/>
          </a:solidFill>
          <a:ln w="10160">
            <a:solidFill>
              <a:srgbClr val="FFFFFF"/>
            </a:solidFill>
            <a:prstDash val="solid"/>
          </a:ln>
        </p:spPr>
      </p:sp>
      <p:sp>
        <p:nvSpPr>
          <p:cNvPr id="20" name="Text 18"/>
          <p:cNvSpPr/>
          <p:nvPr/>
        </p:nvSpPr>
        <p:spPr>
          <a:xfrm>
            <a:off x="8988552" y="2697480"/>
            <a:ext cx="2542032" cy="438912"/>
          </a:xfrm>
          <a:prstGeom prst="rect">
            <a:avLst/>
          </a:prstGeom>
          <a:noFill/>
          <a:ln/>
        </p:spPr>
        <p:txBody>
          <a:bodyPr wrap="square" lIns="0" tIns="0" rIns="0" bIns="0" rtlCol="0" anchor="t"/>
          <a:lstStyle/>
          <a:p>
            <a:pPr indent="0" marL="0">
              <a:buNone/>
            </a:pPr>
            <a:r>
              <a:rPr lang="en-US" sz="1460" dirty="0">
                <a:solidFill>
                  <a:srgbClr val="425C50"/>
                </a:solidFill>
                <a:latin typeface="Arial" pitchFamily="34" charset="0"/>
                <a:ea typeface="Arial" pitchFamily="34" charset="-122"/>
                <a:cs typeface="Arial" pitchFamily="34" charset="-120"/>
              </a:rPr>
              <a:t>Domain tests + browser journey</a:t>
            </a:r>
            <a:endParaRPr lang="en-US" sz="1460" dirty="0"/>
          </a:p>
        </p:txBody>
      </p:sp>
      <p:sp>
        <p:nvSpPr>
          <p:cNvPr id="21" name="Shape 19"/>
          <p:cNvSpPr/>
          <p:nvPr/>
        </p:nvSpPr>
        <p:spPr>
          <a:xfrm>
            <a:off x="548640" y="3182112"/>
            <a:ext cx="11100816" cy="0"/>
          </a:xfrm>
          <a:prstGeom prst="line">
            <a:avLst/>
          </a:prstGeom>
          <a:noFill/>
          <a:ln w="6350">
            <a:solidFill>
              <a:srgbClr val="D1E4D6"/>
            </a:solidFill>
            <a:prstDash val="solid"/>
          </a:ln>
        </p:spPr>
      </p:sp>
      <p:sp>
        <p:nvSpPr>
          <p:cNvPr id="22" name="Shape 20"/>
          <p:cNvSpPr/>
          <p:nvPr/>
        </p:nvSpPr>
        <p:spPr>
          <a:xfrm>
            <a:off x="548640" y="3182112"/>
            <a:ext cx="3063240" cy="594360"/>
          </a:xfrm>
          <a:prstGeom prst="rect">
            <a:avLst/>
          </a:prstGeom>
          <a:solidFill>
            <a:srgbClr val="F2F8ED"/>
          </a:solidFill>
          <a:ln w="10160">
            <a:solidFill>
              <a:srgbClr val="F2F8ED"/>
            </a:solidFill>
            <a:prstDash val="solid"/>
          </a:ln>
        </p:spPr>
      </p:sp>
      <p:sp>
        <p:nvSpPr>
          <p:cNvPr id="23" name="Text 21"/>
          <p:cNvSpPr/>
          <p:nvPr/>
        </p:nvSpPr>
        <p:spPr>
          <a:xfrm>
            <a:off x="667512" y="3291840"/>
            <a:ext cx="2825496" cy="438912"/>
          </a:xfrm>
          <a:prstGeom prst="rect">
            <a:avLst/>
          </a:prstGeom>
          <a:noFill/>
          <a:ln/>
        </p:spPr>
        <p:txBody>
          <a:bodyPr wrap="square" lIns="0" tIns="0" rIns="0" bIns="0" rtlCol="0" anchor="t"/>
          <a:lstStyle/>
          <a:p>
            <a:pPr indent="0" marL="0">
              <a:buNone/>
            </a:pPr>
            <a:r>
              <a:rPr lang="en-US" sz="1460" b="1" dirty="0">
                <a:solidFill>
                  <a:srgbClr val="173F30"/>
                </a:solidFill>
                <a:latin typeface="Arial" pitchFamily="34" charset="0"/>
                <a:ea typeface="Arial" pitchFamily="34" charset="-122"/>
                <a:cs typeface="Arial" pitchFamily="34" charset="-120"/>
              </a:rPr>
              <a:t>Approval is current</a:t>
            </a:r>
            <a:endParaRPr lang="en-US" sz="1460" dirty="0"/>
          </a:p>
        </p:txBody>
      </p:sp>
      <p:sp>
        <p:nvSpPr>
          <p:cNvPr id="24" name="Shape 22"/>
          <p:cNvSpPr/>
          <p:nvPr/>
        </p:nvSpPr>
        <p:spPr>
          <a:xfrm>
            <a:off x="3611880" y="3182112"/>
            <a:ext cx="5257800" cy="594360"/>
          </a:xfrm>
          <a:prstGeom prst="rect">
            <a:avLst/>
          </a:prstGeom>
          <a:solidFill>
            <a:srgbClr val="F2F8ED"/>
          </a:solidFill>
          <a:ln w="10160">
            <a:solidFill>
              <a:srgbClr val="F2F8ED"/>
            </a:solidFill>
            <a:prstDash val="solid"/>
          </a:ln>
        </p:spPr>
      </p:sp>
      <p:sp>
        <p:nvSpPr>
          <p:cNvPr id="25" name="Text 23"/>
          <p:cNvSpPr/>
          <p:nvPr/>
        </p:nvSpPr>
        <p:spPr>
          <a:xfrm>
            <a:off x="3730752" y="3291840"/>
            <a:ext cx="5020056" cy="438912"/>
          </a:xfrm>
          <a:prstGeom prst="rect">
            <a:avLst/>
          </a:prstGeom>
          <a:noFill/>
          <a:ln/>
        </p:spPr>
        <p:txBody>
          <a:bodyPr wrap="square" lIns="0" tIns="0" rIns="0" bIns="0" rtlCol="0" anchor="t"/>
          <a:lstStyle/>
          <a:p>
            <a:pPr indent="0" marL="0">
              <a:buNone/>
            </a:pPr>
            <a:r>
              <a:rPr lang="en-US" sz="1460" dirty="0">
                <a:solidFill>
                  <a:srgbClr val="425C50"/>
                </a:solidFill>
                <a:latin typeface="Arial" pitchFamily="34" charset="0"/>
                <a:ea typeface="Arial" pitchFamily="34" charset="-122"/>
                <a:cs typeface="Arial" pitchFamily="34" charset="-120"/>
              </a:rPr>
              <a:t>Plan edits invalidate an earlier basket review</a:t>
            </a:r>
            <a:endParaRPr lang="en-US" sz="1460" dirty="0"/>
          </a:p>
        </p:txBody>
      </p:sp>
      <p:sp>
        <p:nvSpPr>
          <p:cNvPr id="26" name="Shape 24"/>
          <p:cNvSpPr/>
          <p:nvPr/>
        </p:nvSpPr>
        <p:spPr>
          <a:xfrm>
            <a:off x="8869680" y="3182112"/>
            <a:ext cx="2779776" cy="594360"/>
          </a:xfrm>
          <a:prstGeom prst="rect">
            <a:avLst/>
          </a:prstGeom>
          <a:solidFill>
            <a:srgbClr val="F2F8ED"/>
          </a:solidFill>
          <a:ln w="10160">
            <a:solidFill>
              <a:srgbClr val="F2F8ED"/>
            </a:solidFill>
            <a:prstDash val="solid"/>
          </a:ln>
        </p:spPr>
      </p:sp>
      <p:sp>
        <p:nvSpPr>
          <p:cNvPr id="27" name="Text 25"/>
          <p:cNvSpPr/>
          <p:nvPr/>
        </p:nvSpPr>
        <p:spPr>
          <a:xfrm>
            <a:off x="8988552" y="3291840"/>
            <a:ext cx="2542032" cy="438912"/>
          </a:xfrm>
          <a:prstGeom prst="rect">
            <a:avLst/>
          </a:prstGeom>
          <a:noFill/>
          <a:ln/>
        </p:spPr>
        <p:txBody>
          <a:bodyPr wrap="square" lIns="0" tIns="0" rIns="0" bIns="0" rtlCol="0" anchor="t"/>
          <a:lstStyle/>
          <a:p>
            <a:pPr indent="0" marL="0">
              <a:buNone/>
            </a:pPr>
            <a:r>
              <a:rPr lang="en-US" sz="1460" dirty="0">
                <a:solidFill>
                  <a:srgbClr val="425C50"/>
                </a:solidFill>
                <a:latin typeface="Arial" pitchFamily="34" charset="0"/>
                <a:ea typeface="Arial" pitchFamily="34" charset="-122"/>
                <a:cs typeface="Arial" pitchFamily="34" charset="-120"/>
              </a:rPr>
              <a:t>State test + UI demonstration</a:t>
            </a:r>
            <a:endParaRPr lang="en-US" sz="1460" dirty="0"/>
          </a:p>
        </p:txBody>
      </p:sp>
      <p:sp>
        <p:nvSpPr>
          <p:cNvPr id="28" name="Shape 26"/>
          <p:cNvSpPr/>
          <p:nvPr/>
        </p:nvSpPr>
        <p:spPr>
          <a:xfrm>
            <a:off x="548640" y="3776472"/>
            <a:ext cx="11100816" cy="0"/>
          </a:xfrm>
          <a:prstGeom prst="line">
            <a:avLst/>
          </a:prstGeom>
          <a:noFill/>
          <a:ln w="6350">
            <a:solidFill>
              <a:srgbClr val="D1E4D6"/>
            </a:solidFill>
            <a:prstDash val="solid"/>
          </a:ln>
        </p:spPr>
      </p:sp>
      <p:sp>
        <p:nvSpPr>
          <p:cNvPr id="29" name="Shape 27"/>
          <p:cNvSpPr/>
          <p:nvPr/>
        </p:nvSpPr>
        <p:spPr>
          <a:xfrm>
            <a:off x="548640" y="3776472"/>
            <a:ext cx="3063240" cy="594360"/>
          </a:xfrm>
          <a:prstGeom prst="rect">
            <a:avLst/>
          </a:prstGeom>
          <a:solidFill>
            <a:srgbClr val="FFFFFF"/>
          </a:solidFill>
          <a:ln w="10160">
            <a:solidFill>
              <a:srgbClr val="FFFFFF"/>
            </a:solidFill>
            <a:prstDash val="solid"/>
          </a:ln>
        </p:spPr>
      </p:sp>
      <p:sp>
        <p:nvSpPr>
          <p:cNvPr id="30" name="Text 28"/>
          <p:cNvSpPr/>
          <p:nvPr/>
        </p:nvSpPr>
        <p:spPr>
          <a:xfrm>
            <a:off x="667512" y="3886200"/>
            <a:ext cx="2825496" cy="438912"/>
          </a:xfrm>
          <a:prstGeom prst="rect">
            <a:avLst/>
          </a:prstGeom>
          <a:noFill/>
          <a:ln/>
        </p:spPr>
        <p:txBody>
          <a:bodyPr wrap="square" lIns="0" tIns="0" rIns="0" bIns="0" rtlCol="0" anchor="t"/>
          <a:lstStyle/>
          <a:p>
            <a:pPr indent="0" marL="0">
              <a:buNone/>
            </a:pPr>
            <a:r>
              <a:rPr lang="en-US" sz="1460" b="1" dirty="0">
                <a:solidFill>
                  <a:srgbClr val="173F30"/>
                </a:solidFill>
                <a:latin typeface="Arial" pitchFamily="34" charset="0"/>
                <a:ea typeface="Arial" pitchFamily="34" charset="-122"/>
                <a:cs typeface="Arial" pitchFamily="34" charset="-120"/>
              </a:rPr>
              <a:t>Retries are harmless</a:t>
            </a:r>
            <a:endParaRPr lang="en-US" sz="1460" dirty="0"/>
          </a:p>
        </p:txBody>
      </p:sp>
      <p:sp>
        <p:nvSpPr>
          <p:cNvPr id="31" name="Shape 29"/>
          <p:cNvSpPr/>
          <p:nvPr/>
        </p:nvSpPr>
        <p:spPr>
          <a:xfrm>
            <a:off x="3611880" y="3776472"/>
            <a:ext cx="5257800" cy="594360"/>
          </a:xfrm>
          <a:prstGeom prst="rect">
            <a:avLst/>
          </a:prstGeom>
          <a:solidFill>
            <a:srgbClr val="FFFFFF"/>
          </a:solidFill>
          <a:ln w="10160">
            <a:solidFill>
              <a:srgbClr val="FFFFFF"/>
            </a:solidFill>
            <a:prstDash val="solid"/>
          </a:ln>
        </p:spPr>
      </p:sp>
      <p:sp>
        <p:nvSpPr>
          <p:cNvPr id="32" name="Text 30"/>
          <p:cNvSpPr/>
          <p:nvPr/>
        </p:nvSpPr>
        <p:spPr>
          <a:xfrm>
            <a:off x="3730752" y="3886200"/>
            <a:ext cx="5020056" cy="438912"/>
          </a:xfrm>
          <a:prstGeom prst="rect">
            <a:avLst/>
          </a:prstGeom>
          <a:noFill/>
          <a:ln/>
        </p:spPr>
        <p:txBody>
          <a:bodyPr wrap="square" lIns="0" tIns="0" rIns="0" bIns="0" rtlCol="0" anchor="t"/>
          <a:lstStyle/>
          <a:p>
            <a:pPr indent="0" marL="0">
              <a:buNone/>
            </a:pPr>
            <a:r>
              <a:rPr lang="en-US" sz="1460" dirty="0">
                <a:solidFill>
                  <a:srgbClr val="425C50"/>
                </a:solidFill>
                <a:latin typeface="Arial" pitchFamily="34" charset="0"/>
                <a:ea typeface="Arial" pitchFamily="34" charset="-122"/>
                <a:cs typeface="Arial" pitchFamily="34" charset="-120"/>
              </a:rPr>
              <a:t>Repeated submit/delivery/start has no duplicate effect</a:t>
            </a:r>
            <a:endParaRPr lang="en-US" sz="1460" dirty="0"/>
          </a:p>
        </p:txBody>
      </p:sp>
      <p:sp>
        <p:nvSpPr>
          <p:cNvPr id="33" name="Shape 31"/>
          <p:cNvSpPr/>
          <p:nvPr/>
        </p:nvSpPr>
        <p:spPr>
          <a:xfrm>
            <a:off x="8869680" y="3776472"/>
            <a:ext cx="2779776" cy="594360"/>
          </a:xfrm>
          <a:prstGeom prst="rect">
            <a:avLst/>
          </a:prstGeom>
          <a:solidFill>
            <a:srgbClr val="FFFFFF"/>
          </a:solidFill>
          <a:ln w="10160">
            <a:solidFill>
              <a:srgbClr val="FFFFFF"/>
            </a:solidFill>
            <a:prstDash val="solid"/>
          </a:ln>
        </p:spPr>
      </p:sp>
      <p:sp>
        <p:nvSpPr>
          <p:cNvPr id="34" name="Text 32"/>
          <p:cNvSpPr/>
          <p:nvPr/>
        </p:nvSpPr>
        <p:spPr>
          <a:xfrm>
            <a:off x="8988552" y="3886200"/>
            <a:ext cx="2542032" cy="438912"/>
          </a:xfrm>
          <a:prstGeom prst="rect">
            <a:avLst/>
          </a:prstGeom>
          <a:noFill/>
          <a:ln/>
        </p:spPr>
        <p:txBody>
          <a:bodyPr wrap="square" lIns="0" tIns="0" rIns="0" bIns="0" rtlCol="0" anchor="t"/>
          <a:lstStyle/>
          <a:p>
            <a:pPr indent="0" marL="0">
              <a:buNone/>
            </a:pPr>
            <a:r>
              <a:rPr lang="en-US" sz="1460" dirty="0">
                <a:solidFill>
                  <a:srgbClr val="425C50"/>
                </a:solidFill>
                <a:latin typeface="Arial" pitchFamily="34" charset="0"/>
                <a:ea typeface="Arial" pitchFamily="34" charset="-122"/>
                <a:cs typeface="Arial" pitchFamily="34" charset="-120"/>
              </a:rPr>
              <a:t>Adapter + lifecycle tests</a:t>
            </a:r>
            <a:endParaRPr lang="en-US" sz="1460" dirty="0"/>
          </a:p>
        </p:txBody>
      </p:sp>
      <p:sp>
        <p:nvSpPr>
          <p:cNvPr id="35" name="Shape 33"/>
          <p:cNvSpPr/>
          <p:nvPr/>
        </p:nvSpPr>
        <p:spPr>
          <a:xfrm>
            <a:off x="548640" y="4370832"/>
            <a:ext cx="11100816" cy="0"/>
          </a:xfrm>
          <a:prstGeom prst="line">
            <a:avLst/>
          </a:prstGeom>
          <a:noFill/>
          <a:ln w="6350">
            <a:solidFill>
              <a:srgbClr val="D1E4D6"/>
            </a:solidFill>
            <a:prstDash val="solid"/>
          </a:ln>
        </p:spPr>
      </p:sp>
      <p:sp>
        <p:nvSpPr>
          <p:cNvPr id="36" name="Shape 34"/>
          <p:cNvSpPr/>
          <p:nvPr/>
        </p:nvSpPr>
        <p:spPr>
          <a:xfrm>
            <a:off x="548640" y="4370832"/>
            <a:ext cx="3063240" cy="594360"/>
          </a:xfrm>
          <a:prstGeom prst="rect">
            <a:avLst/>
          </a:prstGeom>
          <a:solidFill>
            <a:srgbClr val="F2F8ED"/>
          </a:solidFill>
          <a:ln w="10160">
            <a:solidFill>
              <a:srgbClr val="F2F8ED"/>
            </a:solidFill>
            <a:prstDash val="solid"/>
          </a:ln>
        </p:spPr>
      </p:sp>
      <p:sp>
        <p:nvSpPr>
          <p:cNvPr id="37" name="Text 35"/>
          <p:cNvSpPr/>
          <p:nvPr/>
        </p:nvSpPr>
        <p:spPr>
          <a:xfrm>
            <a:off x="667512" y="4480560"/>
            <a:ext cx="2825496" cy="438912"/>
          </a:xfrm>
          <a:prstGeom prst="rect">
            <a:avLst/>
          </a:prstGeom>
          <a:noFill/>
          <a:ln/>
        </p:spPr>
        <p:txBody>
          <a:bodyPr wrap="square" lIns="0" tIns="0" rIns="0" bIns="0" rtlCol="0" anchor="t"/>
          <a:lstStyle/>
          <a:p>
            <a:pPr indent="0" marL="0">
              <a:buNone/>
            </a:pPr>
            <a:r>
              <a:rPr lang="en-US" sz="1460" b="1" dirty="0">
                <a:solidFill>
                  <a:srgbClr val="173F30"/>
                </a:solidFill>
                <a:latin typeface="Arial" pitchFamily="34" charset="0"/>
                <a:ea typeface="Arial" pitchFamily="34" charset="-122"/>
                <a:cs typeface="Arial" pitchFamily="34" charset="-120"/>
              </a:rPr>
              <a:t>Device failure is contained</a:t>
            </a:r>
            <a:endParaRPr lang="en-US" sz="1460" dirty="0"/>
          </a:p>
        </p:txBody>
      </p:sp>
      <p:sp>
        <p:nvSpPr>
          <p:cNvPr id="38" name="Shape 36"/>
          <p:cNvSpPr/>
          <p:nvPr/>
        </p:nvSpPr>
        <p:spPr>
          <a:xfrm>
            <a:off x="3611880" y="4370832"/>
            <a:ext cx="5257800" cy="594360"/>
          </a:xfrm>
          <a:prstGeom prst="rect">
            <a:avLst/>
          </a:prstGeom>
          <a:solidFill>
            <a:srgbClr val="F2F8ED"/>
          </a:solidFill>
          <a:ln w="10160">
            <a:solidFill>
              <a:srgbClr val="F2F8ED"/>
            </a:solidFill>
            <a:prstDash val="solid"/>
          </a:ln>
        </p:spPr>
      </p:sp>
      <p:sp>
        <p:nvSpPr>
          <p:cNvPr id="39" name="Text 37"/>
          <p:cNvSpPr/>
          <p:nvPr/>
        </p:nvSpPr>
        <p:spPr>
          <a:xfrm>
            <a:off x="3730752" y="4480560"/>
            <a:ext cx="5020056" cy="438912"/>
          </a:xfrm>
          <a:prstGeom prst="rect">
            <a:avLst/>
          </a:prstGeom>
          <a:noFill/>
          <a:ln/>
        </p:spPr>
        <p:txBody>
          <a:bodyPr wrap="square" lIns="0" tIns="0" rIns="0" bIns="0" rtlCol="0" anchor="t"/>
          <a:lstStyle/>
          <a:p>
            <a:pPr indent="0" marL="0">
              <a:buNone/>
            </a:pPr>
            <a:r>
              <a:rPr lang="en-US" sz="1460" dirty="0">
                <a:solidFill>
                  <a:srgbClr val="425C50"/>
                </a:solidFill>
                <a:latin typeface="Arial" pitchFamily="34" charset="0"/>
                <a:ea typeface="Arial" pitchFamily="34" charset="-122"/>
                <a:cs typeface="Arial" pitchFamily="34" charset="-120"/>
              </a:rPr>
              <a:t>No simulated start; meal and receipt remain available</a:t>
            </a:r>
            <a:endParaRPr lang="en-US" sz="1460" dirty="0"/>
          </a:p>
        </p:txBody>
      </p:sp>
      <p:sp>
        <p:nvSpPr>
          <p:cNvPr id="40" name="Shape 38"/>
          <p:cNvSpPr/>
          <p:nvPr/>
        </p:nvSpPr>
        <p:spPr>
          <a:xfrm>
            <a:off x="8869680" y="4370832"/>
            <a:ext cx="2779776" cy="594360"/>
          </a:xfrm>
          <a:prstGeom prst="rect">
            <a:avLst/>
          </a:prstGeom>
          <a:solidFill>
            <a:srgbClr val="F2F8ED"/>
          </a:solidFill>
          <a:ln w="10160">
            <a:solidFill>
              <a:srgbClr val="F2F8ED"/>
            </a:solidFill>
            <a:prstDash val="solid"/>
          </a:ln>
        </p:spPr>
      </p:sp>
      <p:sp>
        <p:nvSpPr>
          <p:cNvPr id="41" name="Text 39"/>
          <p:cNvSpPr/>
          <p:nvPr/>
        </p:nvSpPr>
        <p:spPr>
          <a:xfrm>
            <a:off x="8988552" y="4480560"/>
            <a:ext cx="2542032" cy="438912"/>
          </a:xfrm>
          <a:prstGeom prst="rect">
            <a:avLst/>
          </a:prstGeom>
          <a:noFill/>
          <a:ln/>
        </p:spPr>
        <p:txBody>
          <a:bodyPr wrap="square" lIns="0" tIns="0" rIns="0" bIns="0" rtlCol="0" anchor="t"/>
          <a:lstStyle/>
          <a:p>
            <a:pPr indent="0" marL="0">
              <a:buNone/>
            </a:pPr>
            <a:r>
              <a:rPr lang="en-US" sz="1460" dirty="0">
                <a:solidFill>
                  <a:srgbClr val="425C50"/>
                </a:solidFill>
                <a:latin typeface="Arial" pitchFamily="34" charset="0"/>
                <a:ea typeface="Arial" pitchFamily="34" charset="-122"/>
                <a:cs typeface="Arial" pitchFamily="34" charset="-120"/>
              </a:rPr>
              <a:t>Negative tests + KC-002 demo</a:t>
            </a:r>
            <a:endParaRPr lang="en-US" sz="1460" dirty="0"/>
          </a:p>
        </p:txBody>
      </p:sp>
      <p:sp>
        <p:nvSpPr>
          <p:cNvPr id="42" name="Shape 40"/>
          <p:cNvSpPr/>
          <p:nvPr/>
        </p:nvSpPr>
        <p:spPr>
          <a:xfrm>
            <a:off x="548640" y="4965192"/>
            <a:ext cx="11100816" cy="0"/>
          </a:xfrm>
          <a:prstGeom prst="line">
            <a:avLst/>
          </a:prstGeom>
          <a:noFill/>
          <a:ln w="6350">
            <a:solidFill>
              <a:srgbClr val="D1E4D6"/>
            </a:solidFill>
            <a:prstDash val="solid"/>
          </a:ln>
        </p:spPr>
      </p:sp>
      <p:sp>
        <p:nvSpPr>
          <p:cNvPr id="43" name="Shape 41"/>
          <p:cNvSpPr/>
          <p:nvPr/>
        </p:nvSpPr>
        <p:spPr>
          <a:xfrm>
            <a:off x="548640" y="4965192"/>
            <a:ext cx="3063240" cy="594360"/>
          </a:xfrm>
          <a:prstGeom prst="rect">
            <a:avLst/>
          </a:prstGeom>
          <a:solidFill>
            <a:srgbClr val="FFFFFF"/>
          </a:solidFill>
          <a:ln w="10160">
            <a:solidFill>
              <a:srgbClr val="FFFFFF"/>
            </a:solidFill>
            <a:prstDash val="solid"/>
          </a:ln>
        </p:spPr>
      </p:sp>
      <p:sp>
        <p:nvSpPr>
          <p:cNvPr id="44" name="Text 42"/>
          <p:cNvSpPr/>
          <p:nvPr/>
        </p:nvSpPr>
        <p:spPr>
          <a:xfrm>
            <a:off x="667512" y="5074920"/>
            <a:ext cx="2825496" cy="438912"/>
          </a:xfrm>
          <a:prstGeom prst="rect">
            <a:avLst/>
          </a:prstGeom>
          <a:noFill/>
          <a:ln/>
        </p:spPr>
        <p:txBody>
          <a:bodyPr wrap="square" lIns="0" tIns="0" rIns="0" bIns="0" rtlCol="0" anchor="t"/>
          <a:lstStyle/>
          <a:p>
            <a:pPr indent="0" marL="0">
              <a:buNone/>
            </a:pPr>
            <a:r>
              <a:rPr lang="en-US" sz="1460" b="1" dirty="0">
                <a:solidFill>
                  <a:srgbClr val="173F30"/>
                </a:solidFill>
                <a:latin typeface="Arial" pitchFamily="34" charset="0"/>
                <a:ea typeface="Arial" pitchFamily="34" charset="-122"/>
                <a:cs typeface="Arial" pitchFamily="34" charset="-120"/>
              </a:rPr>
              <a:t>It is a safe-to-share demo</a:t>
            </a:r>
            <a:endParaRPr lang="en-US" sz="1460" dirty="0"/>
          </a:p>
        </p:txBody>
      </p:sp>
      <p:sp>
        <p:nvSpPr>
          <p:cNvPr id="45" name="Shape 43"/>
          <p:cNvSpPr/>
          <p:nvPr/>
        </p:nvSpPr>
        <p:spPr>
          <a:xfrm>
            <a:off x="3611880" y="4965192"/>
            <a:ext cx="5257800" cy="594360"/>
          </a:xfrm>
          <a:prstGeom prst="rect">
            <a:avLst/>
          </a:prstGeom>
          <a:solidFill>
            <a:srgbClr val="FFFFFF"/>
          </a:solidFill>
          <a:ln w="10160">
            <a:solidFill>
              <a:srgbClr val="FFFFFF"/>
            </a:solidFill>
            <a:prstDash val="solid"/>
          </a:ln>
        </p:spPr>
      </p:sp>
      <p:sp>
        <p:nvSpPr>
          <p:cNvPr id="46" name="Text 44"/>
          <p:cNvSpPr/>
          <p:nvPr/>
        </p:nvSpPr>
        <p:spPr>
          <a:xfrm>
            <a:off x="3730752" y="5074920"/>
            <a:ext cx="5020056" cy="438912"/>
          </a:xfrm>
          <a:prstGeom prst="rect">
            <a:avLst/>
          </a:prstGeom>
          <a:noFill/>
          <a:ln/>
        </p:spPr>
        <p:txBody>
          <a:bodyPr wrap="square" lIns="0" tIns="0" rIns="0" bIns="0" rtlCol="0" anchor="t"/>
          <a:lstStyle/>
          <a:p>
            <a:pPr indent="0" marL="0">
              <a:buNone/>
            </a:pPr>
            <a:r>
              <a:rPr lang="en-US" sz="1460" dirty="0">
                <a:solidFill>
                  <a:srgbClr val="425C50"/>
                </a:solidFill>
                <a:latin typeface="Arial" pitchFamily="34" charset="0"/>
                <a:ea typeface="Arial" pitchFamily="34" charset="-122"/>
                <a:cs typeface="Arial" pitchFamily="34" charset="-120"/>
              </a:rPr>
              <a:t>No real provider calls, secrets or personal data</a:t>
            </a:r>
            <a:endParaRPr lang="en-US" sz="1460" dirty="0"/>
          </a:p>
        </p:txBody>
      </p:sp>
      <p:sp>
        <p:nvSpPr>
          <p:cNvPr id="47" name="Shape 45"/>
          <p:cNvSpPr/>
          <p:nvPr/>
        </p:nvSpPr>
        <p:spPr>
          <a:xfrm>
            <a:off x="8869680" y="4965192"/>
            <a:ext cx="2779776" cy="594360"/>
          </a:xfrm>
          <a:prstGeom prst="rect">
            <a:avLst/>
          </a:prstGeom>
          <a:solidFill>
            <a:srgbClr val="FFFFFF"/>
          </a:solidFill>
          <a:ln w="10160">
            <a:solidFill>
              <a:srgbClr val="FFFFFF"/>
            </a:solidFill>
            <a:prstDash val="solid"/>
          </a:ln>
        </p:spPr>
      </p:sp>
      <p:sp>
        <p:nvSpPr>
          <p:cNvPr id="48" name="Text 46"/>
          <p:cNvSpPr/>
          <p:nvPr/>
        </p:nvSpPr>
        <p:spPr>
          <a:xfrm>
            <a:off x="8988552" y="5074920"/>
            <a:ext cx="2542032" cy="438912"/>
          </a:xfrm>
          <a:prstGeom prst="rect">
            <a:avLst/>
          </a:prstGeom>
          <a:noFill/>
          <a:ln/>
        </p:spPr>
        <p:txBody>
          <a:bodyPr wrap="square" lIns="0" tIns="0" rIns="0" bIns="0" rtlCol="0" anchor="t"/>
          <a:lstStyle/>
          <a:p>
            <a:pPr indent="0" marL="0">
              <a:buNone/>
            </a:pPr>
            <a:r>
              <a:rPr lang="en-US" sz="1460" dirty="0">
                <a:solidFill>
                  <a:srgbClr val="425C50"/>
                </a:solidFill>
                <a:latin typeface="Arial" pitchFamily="34" charset="0"/>
                <a:ea typeface="Arial" pitchFamily="34" charset="-122"/>
                <a:cs typeface="Arial" pitchFamily="34" charset="-120"/>
              </a:rPr>
              <a:t>Network review + repository scan</a:t>
            </a:r>
            <a:endParaRPr lang="en-US" sz="1460" dirty="0"/>
          </a:p>
        </p:txBody>
      </p:sp>
      <p:sp>
        <p:nvSpPr>
          <p:cNvPr id="49" name="Shape 47"/>
          <p:cNvSpPr/>
          <p:nvPr/>
        </p:nvSpPr>
        <p:spPr>
          <a:xfrm>
            <a:off x="548640" y="5559552"/>
            <a:ext cx="11100816" cy="0"/>
          </a:xfrm>
          <a:prstGeom prst="line">
            <a:avLst/>
          </a:prstGeom>
          <a:noFill/>
          <a:ln w="6350">
            <a:solidFill>
              <a:srgbClr val="D1E4D6"/>
            </a:solidFill>
            <a:prstDash val="solid"/>
          </a:ln>
        </p:spPr>
      </p:sp>
      <p:sp>
        <p:nvSpPr>
          <p:cNvPr id="50" name="Shape 48"/>
          <p:cNvSpPr/>
          <p:nvPr/>
        </p:nvSpPr>
        <p:spPr>
          <a:xfrm>
            <a:off x="530352" y="5897880"/>
            <a:ext cx="11137392" cy="429768"/>
          </a:xfrm>
          <a:prstGeom prst="rect">
            <a:avLst/>
          </a:prstGeom>
          <a:solidFill>
            <a:srgbClr val="E5F7B6"/>
          </a:solidFill>
          <a:ln w="10160">
            <a:solidFill>
              <a:srgbClr val="E5F7B6"/>
            </a:solidFill>
            <a:prstDash val="solid"/>
          </a:ln>
        </p:spPr>
      </p:sp>
      <p:sp>
        <p:nvSpPr>
          <p:cNvPr id="52" name="Fresh palette: card accent"/>
          <p:cNvSpPr/>
          <p:nvPr/>
        </p:nvSpPr>
        <p:spPr>
          <a:xfrm>
            <a:off x="530352" y="5897880"/>
            <a:ext cx="11137392" cy="41148"/>
          </a:xfrm>
          <a:prstGeom prst="rect">
            <a:avLst/>
          </a:prstGeom>
          <a:solidFill>
            <a:srgbClr val="087F5B"/>
          </a:solidFill>
          <a:ln>
            <a:noFill/>
          </a:ln>
        </p:spPr>
      </p:sp>
      <p:sp>
        <p:nvSpPr>
          <p:cNvPr id="51" name="Text 49"/>
          <p:cNvSpPr/>
          <p:nvPr/>
        </p:nvSpPr>
        <p:spPr>
          <a:xfrm>
            <a:off x="713232" y="5998464"/>
            <a:ext cx="10771632" cy="237744"/>
          </a:xfrm>
          <a:prstGeom prst="rect">
            <a:avLst/>
          </a:prstGeom>
          <a:noFill/>
          <a:ln/>
        </p:spPr>
        <p:txBody>
          <a:bodyPr wrap="square" lIns="0" tIns="0" rIns="0" bIns="0" rtlCol="0" anchor="t"/>
          <a:lstStyle/>
          <a:p>
            <a:pPr indent="0" marL="0">
              <a:buNone/>
            </a:pPr>
            <a:r>
              <a:rPr lang="en-US" sz="1400" b="1" dirty="0">
                <a:solidFill>
                  <a:srgbClr val="173F30"/>
                </a:solidFill>
                <a:latin typeface="Arial" pitchFamily="34" charset="0"/>
                <a:ea typeface="Arial" pitchFamily="34" charset="-122"/>
                <a:cs typeface="Arial" pitchFamily="34" charset="-120"/>
              </a:rPr>
              <a:t>The interview evidence: working app + test results + implementation report + actual screenshots.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CF5"/>
        </a:solidFill>
      </p:bgPr>
    </p:bg>
    <p:spTree>
      <p:nvGrpSpPr>
        <p:cNvPr id="1" name=""/>
        <p:cNvGrpSpPr/>
        <p:nvPr/>
      </p:nvGrpSpPr>
      <p:grpSpPr>
        <a:xfrm>
          <a:off x="0" y="0"/>
          <a:ext cx="0" cy="0"/>
          <a:chOff x="0" y="0"/>
          <a:chExt cx="0" cy="0"/>
        </a:xfrm>
      </p:grpSpPr>
      <p:sp>
        <p:nvSpPr>
          <p:cNvPr id="26" name="Fresh palette: top colour ribbon"/>
          <p:cNvSpPr/>
          <p:nvPr/>
        </p:nvSpPr>
        <p:spPr>
          <a:xfrm>
            <a:off x="9692640" y="0"/>
            <a:ext cx="2499360" cy="64008"/>
          </a:xfrm>
          <a:prstGeom prst="rect">
            <a:avLst/>
          </a:prstGeom>
          <a:solidFill>
            <a:srgbClr val="F78470"/>
          </a:solidFill>
          <a:ln>
            <a:noFill/>
          </a:ln>
        </p:spPr>
      </p:sp>
      <p:sp>
        <p:nvSpPr>
          <p:cNvPr id="25" name="Fresh palette: top colour ribbon"/>
          <p:cNvSpPr/>
          <p:nvPr/>
        </p:nvSpPr>
        <p:spPr>
          <a:xfrm>
            <a:off x="6858000" y="0"/>
            <a:ext cx="2834640" cy="64008"/>
          </a:xfrm>
          <a:prstGeom prst="rect">
            <a:avLst/>
          </a:prstGeom>
          <a:solidFill>
            <a:srgbClr val="F9D85B"/>
          </a:solidFill>
          <a:ln>
            <a:noFill/>
          </a:ln>
        </p:spPr>
      </p:sp>
      <p:sp>
        <p:nvSpPr>
          <p:cNvPr id="24"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09 / DECIDE THE NEXT INVESTMENT</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A mock POC earns a pilot decision—not a rollout.</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Make the next step a separately bounded engagement with customer participation.</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13</a:t>
            </a:r>
            <a:endParaRPr lang="en-US" sz="1200" dirty="0"/>
          </a:p>
        </p:txBody>
      </p:sp>
      <p:sp>
        <p:nvSpPr>
          <p:cNvPr id="9" name="Shape 7"/>
          <p:cNvSpPr/>
          <p:nvPr/>
        </p:nvSpPr>
        <p:spPr>
          <a:xfrm>
            <a:off x="548640" y="2286000"/>
            <a:ext cx="3566160" cy="2999232"/>
          </a:xfrm>
          <a:prstGeom prst="rect">
            <a:avLst/>
          </a:prstGeom>
          <a:solidFill>
            <a:srgbClr val="DCF5E7"/>
          </a:solidFill>
          <a:ln w="10160">
            <a:solidFill>
              <a:srgbClr val="DCF5E7"/>
            </a:solidFill>
            <a:prstDash val="solid"/>
          </a:ln>
        </p:spPr>
      </p:sp>
      <p:sp>
        <p:nvSpPr>
          <p:cNvPr id="27" name="Fresh palette: card accent"/>
          <p:cNvSpPr/>
          <p:nvPr/>
        </p:nvSpPr>
        <p:spPr>
          <a:xfrm>
            <a:off x="548640" y="2286000"/>
            <a:ext cx="3566160" cy="50292"/>
          </a:xfrm>
          <a:prstGeom prst="rect">
            <a:avLst/>
          </a:prstGeom>
          <a:solidFill>
            <a:srgbClr val="087F5B"/>
          </a:solidFill>
          <a:ln>
            <a:noFill/>
          </a:ln>
        </p:spPr>
      </p:sp>
      <p:sp>
        <p:nvSpPr>
          <p:cNvPr id="10" name="Text 8"/>
          <p:cNvSpPr/>
          <p:nvPr/>
        </p:nvSpPr>
        <p:spPr>
          <a:xfrm>
            <a:off x="758952" y="2496312"/>
            <a:ext cx="3145536" cy="228600"/>
          </a:xfrm>
          <a:prstGeom prst="rect">
            <a:avLst/>
          </a:prstGeom>
          <a:noFill/>
          <a:ln/>
        </p:spPr>
        <p:txBody>
          <a:bodyPr wrap="square" lIns="0" tIns="0" rIns="0" bIns="0" rtlCol="0" anchor="t"/>
          <a:lstStyle/>
          <a:p>
            <a:pPr indent="0" marL="0">
              <a:buNone/>
            </a:pPr>
            <a:r>
              <a:rPr lang="en-US" sz="1000" b="1" spc="100" kern="0" dirty="0">
                <a:solidFill>
                  <a:srgbClr val="0B6E46"/>
                </a:solidFill>
                <a:latin typeface="Arial" pitchFamily="34" charset="0"/>
                <a:ea typeface="Arial" pitchFamily="34" charset="-122"/>
                <a:cs typeface="Arial" pitchFamily="34" charset="-120"/>
              </a:rPr>
              <a:t>POC EXIT</a:t>
            </a:r>
            <a:endParaRPr lang="en-US" sz="1000" dirty="0"/>
          </a:p>
        </p:txBody>
      </p:sp>
      <p:sp>
        <p:nvSpPr>
          <p:cNvPr id="11" name="Text 9"/>
          <p:cNvSpPr/>
          <p:nvPr/>
        </p:nvSpPr>
        <p:spPr>
          <a:xfrm>
            <a:off x="758952" y="2935224"/>
            <a:ext cx="3145536" cy="685800"/>
          </a:xfrm>
          <a:prstGeom prst="rect">
            <a:avLst/>
          </a:prstGeom>
          <a:noFill/>
          <a:ln/>
        </p:spPr>
        <p:txBody>
          <a:bodyPr wrap="square" lIns="0" tIns="0" rIns="0" bIns="0" rtlCol="0" anchor="t"/>
          <a:lstStyle/>
          <a:p>
            <a:pPr indent="0" marL="0">
              <a:buNone/>
            </a:pPr>
            <a:r>
              <a:rPr lang="en-US" sz="2200" b="1" dirty="0">
                <a:solidFill>
                  <a:srgbClr val="173F30"/>
                </a:solidFill>
                <a:latin typeface="Arial" pitchFamily="34" charset="0"/>
                <a:ea typeface="Arial" pitchFamily="34" charset="-122"/>
                <a:cs typeface="Arial" pitchFamily="34" charset="-120"/>
              </a:rPr>
              <a:t>Accept the demonstration</a:t>
            </a:r>
            <a:endParaRPr lang="en-US" sz="2200" dirty="0"/>
          </a:p>
        </p:txBody>
      </p:sp>
      <p:sp>
        <p:nvSpPr>
          <p:cNvPr id="12" name="Text 10"/>
          <p:cNvSpPr/>
          <p:nvPr/>
        </p:nvSpPr>
        <p:spPr>
          <a:xfrm>
            <a:off x="758952" y="3767328"/>
            <a:ext cx="3145536" cy="1380744"/>
          </a:xfrm>
          <a:prstGeom prst="rect">
            <a:avLst/>
          </a:prstGeom>
          <a:noFill/>
          <a:ln/>
        </p:spPr>
        <p:txBody>
          <a:bodyPr wrap="square" lIns="0" tIns="0" rIns="0" bIns="0" rtlCol="0" anchor="t"/>
          <a:lstStyle/>
          <a:p>
            <a:pPr indent="0" marL="0">
              <a:buNone/>
            </a:pPr>
            <a:r>
              <a:rPr lang="en-US" sz="1800" dirty="0">
                <a:solidFill>
                  <a:srgbClr val="425C50"/>
                </a:solidFill>
                <a:latin typeface="Arial" pitchFamily="34" charset="0"/>
                <a:ea typeface="Arial" pitchFamily="34" charset="-122"/>
                <a:cs typeface="Arial" pitchFamily="34" charset="-120"/>
              </a:rPr>
              <a:t>Agreed journey works</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Evidence reviewed</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Unknowns and limitations recorded</a:t>
            </a:r>
            <a:endParaRPr lang="en-US" sz="1800" dirty="0"/>
          </a:p>
        </p:txBody>
      </p:sp>
      <p:sp>
        <p:nvSpPr>
          <p:cNvPr id="13" name="Shape 11"/>
          <p:cNvSpPr/>
          <p:nvPr/>
        </p:nvSpPr>
        <p:spPr>
          <a:xfrm>
            <a:off x="4315968" y="2286000"/>
            <a:ext cx="3566160" cy="2999232"/>
          </a:xfrm>
          <a:prstGeom prst="rect">
            <a:avLst/>
          </a:prstGeom>
          <a:solidFill>
            <a:srgbClr val="FFF0AD"/>
          </a:solidFill>
          <a:ln w="10160">
            <a:solidFill>
              <a:srgbClr val="FFF0AD"/>
            </a:solidFill>
            <a:prstDash val="solid"/>
          </a:ln>
        </p:spPr>
      </p:sp>
      <p:sp>
        <p:nvSpPr>
          <p:cNvPr id="28" name="Fresh palette: card accent"/>
          <p:cNvSpPr/>
          <p:nvPr/>
        </p:nvSpPr>
        <p:spPr>
          <a:xfrm>
            <a:off x="4315968" y="2286000"/>
            <a:ext cx="3566160" cy="50292"/>
          </a:xfrm>
          <a:prstGeom prst="rect">
            <a:avLst/>
          </a:prstGeom>
          <a:solidFill>
            <a:srgbClr val="F9D85B"/>
          </a:solidFill>
          <a:ln>
            <a:noFill/>
          </a:ln>
        </p:spPr>
      </p:sp>
      <p:sp>
        <p:nvSpPr>
          <p:cNvPr id="14" name="Text 12"/>
          <p:cNvSpPr/>
          <p:nvPr/>
        </p:nvSpPr>
        <p:spPr>
          <a:xfrm>
            <a:off x="4526280" y="2496312"/>
            <a:ext cx="3145536" cy="228600"/>
          </a:xfrm>
          <a:prstGeom prst="rect">
            <a:avLst/>
          </a:prstGeom>
          <a:noFill/>
          <a:ln/>
        </p:spPr>
        <p:txBody>
          <a:bodyPr wrap="square" lIns="0" tIns="0" rIns="0" bIns="0" rtlCol="0" anchor="t"/>
          <a:lstStyle/>
          <a:p>
            <a:pPr indent="0" marL="0">
              <a:buNone/>
            </a:pPr>
            <a:r>
              <a:rPr lang="en-US" sz="1000" b="1" spc="100" kern="0" dirty="0">
                <a:solidFill>
                  <a:srgbClr val="795309"/>
                </a:solidFill>
                <a:latin typeface="Arial" pitchFamily="34" charset="0"/>
                <a:ea typeface="Arial" pitchFamily="34" charset="-122"/>
                <a:cs typeface="Arial" pitchFamily="34" charset="-120"/>
              </a:rPr>
              <a:t>LIVE PILOT ENTRY</a:t>
            </a:r>
            <a:endParaRPr lang="en-US" sz="1000" dirty="0"/>
          </a:p>
        </p:txBody>
      </p:sp>
      <p:sp>
        <p:nvSpPr>
          <p:cNvPr id="15" name="Text 13"/>
          <p:cNvSpPr/>
          <p:nvPr/>
        </p:nvSpPr>
        <p:spPr>
          <a:xfrm>
            <a:off x="4526280" y="2935224"/>
            <a:ext cx="3145536" cy="685800"/>
          </a:xfrm>
          <a:prstGeom prst="rect">
            <a:avLst/>
          </a:prstGeom>
          <a:noFill/>
          <a:ln/>
        </p:spPr>
        <p:txBody>
          <a:bodyPr wrap="square" lIns="0" tIns="0" rIns="0" bIns="0" rtlCol="0" anchor="t"/>
          <a:lstStyle/>
          <a:p>
            <a:pPr indent="0" marL="0">
              <a:buNone/>
            </a:pPr>
            <a:r>
              <a:rPr lang="en-US" sz="2200" b="1" dirty="0">
                <a:solidFill>
                  <a:srgbClr val="173F30"/>
                </a:solidFill>
                <a:latin typeface="Arial" pitchFamily="34" charset="0"/>
                <a:ea typeface="Arial" pitchFamily="34" charset="-122"/>
                <a:cs typeface="Arial" pitchFamily="34" charset="-120"/>
              </a:rPr>
              <a:t>Validate the dependencies</a:t>
            </a:r>
            <a:endParaRPr lang="en-US" sz="2200" dirty="0"/>
          </a:p>
        </p:txBody>
      </p:sp>
      <p:sp>
        <p:nvSpPr>
          <p:cNvPr id="16" name="Text 14"/>
          <p:cNvSpPr/>
          <p:nvPr/>
        </p:nvSpPr>
        <p:spPr>
          <a:xfrm>
            <a:off x="4526280" y="3767328"/>
            <a:ext cx="3145536" cy="1380744"/>
          </a:xfrm>
          <a:prstGeom prst="rect">
            <a:avLst/>
          </a:prstGeom>
          <a:noFill/>
          <a:ln/>
        </p:spPr>
        <p:txBody>
          <a:bodyPr wrap="square" lIns="0" tIns="0" rIns="0" bIns="0" rtlCol="0" anchor="t"/>
          <a:lstStyle/>
          <a:p>
            <a:pPr indent="0" marL="0">
              <a:buNone/>
            </a:pPr>
            <a:r>
              <a:rPr lang="en-US" sz="1800" dirty="0">
                <a:solidFill>
                  <a:srgbClr val="425C50"/>
                </a:solidFill>
                <a:latin typeface="Arial" pitchFamily="34" charset="0"/>
                <a:ea typeface="Arial" pitchFamily="34" charset="-122"/>
                <a:cs typeface="Arial" pitchFamily="34" charset="-120"/>
              </a:rPr>
              <a:t>Sponsor and funding path</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Authorised API/device access</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Security, support and safety owners</a:t>
            </a:r>
            <a:endParaRPr lang="en-US" sz="1800" dirty="0"/>
          </a:p>
        </p:txBody>
      </p:sp>
      <p:sp>
        <p:nvSpPr>
          <p:cNvPr id="17" name="Shape 15"/>
          <p:cNvSpPr/>
          <p:nvPr/>
        </p:nvSpPr>
        <p:spPr>
          <a:xfrm>
            <a:off x="8083296" y="2286000"/>
            <a:ext cx="3566160" cy="2999232"/>
          </a:xfrm>
          <a:prstGeom prst="rect">
            <a:avLst/>
          </a:prstGeom>
          <a:solidFill>
            <a:srgbClr val="FFE1D8"/>
          </a:solidFill>
          <a:ln w="10160">
            <a:solidFill>
              <a:srgbClr val="FFE1D8"/>
            </a:solidFill>
            <a:prstDash val="solid"/>
          </a:ln>
        </p:spPr>
      </p:sp>
      <p:sp>
        <p:nvSpPr>
          <p:cNvPr id="29" name="Fresh palette: card accent"/>
          <p:cNvSpPr/>
          <p:nvPr/>
        </p:nvSpPr>
        <p:spPr>
          <a:xfrm>
            <a:off x="8083296" y="2286000"/>
            <a:ext cx="3566160" cy="50292"/>
          </a:xfrm>
          <a:prstGeom prst="rect">
            <a:avLst/>
          </a:prstGeom>
          <a:solidFill>
            <a:srgbClr val="F78470"/>
          </a:solidFill>
          <a:ln>
            <a:noFill/>
          </a:ln>
        </p:spPr>
      </p:sp>
      <p:sp>
        <p:nvSpPr>
          <p:cNvPr id="18" name="Text 16"/>
          <p:cNvSpPr/>
          <p:nvPr/>
        </p:nvSpPr>
        <p:spPr>
          <a:xfrm>
            <a:off x="8293608" y="2496312"/>
            <a:ext cx="3145536" cy="228600"/>
          </a:xfrm>
          <a:prstGeom prst="rect">
            <a:avLst/>
          </a:prstGeom>
          <a:noFill/>
          <a:ln/>
        </p:spPr>
        <p:txBody>
          <a:bodyPr wrap="square" lIns="0" tIns="0" rIns="0" bIns="0" rtlCol="0" anchor="t"/>
          <a:lstStyle/>
          <a:p>
            <a:pPr indent="0" marL="0">
              <a:buNone/>
            </a:pPr>
            <a:r>
              <a:rPr lang="en-US" sz="1000" b="1" spc="100" kern="0" dirty="0">
                <a:solidFill>
                  <a:srgbClr val="A33B27"/>
                </a:solidFill>
                <a:latin typeface="Arial" pitchFamily="34" charset="0"/>
                <a:ea typeface="Arial" pitchFamily="34" charset="-122"/>
                <a:cs typeface="Arial" pitchFamily="34" charset="-120"/>
              </a:rPr>
              <a:t>PILOT DECISION</a:t>
            </a:r>
            <a:endParaRPr lang="en-US" sz="1000" dirty="0"/>
          </a:p>
        </p:txBody>
      </p:sp>
      <p:sp>
        <p:nvSpPr>
          <p:cNvPr id="19" name="Text 17"/>
          <p:cNvSpPr/>
          <p:nvPr/>
        </p:nvSpPr>
        <p:spPr>
          <a:xfrm>
            <a:off x="8293608" y="2935224"/>
            <a:ext cx="3145536" cy="685800"/>
          </a:xfrm>
          <a:prstGeom prst="rect">
            <a:avLst/>
          </a:prstGeom>
          <a:noFill/>
          <a:ln/>
        </p:spPr>
        <p:txBody>
          <a:bodyPr wrap="square" lIns="0" tIns="0" rIns="0" bIns="0" rtlCol="0" anchor="t"/>
          <a:lstStyle/>
          <a:p>
            <a:pPr indent="0" marL="0">
              <a:buNone/>
            </a:pPr>
            <a:r>
              <a:rPr lang="en-US" sz="2200" b="1" dirty="0">
                <a:solidFill>
                  <a:srgbClr val="173F30"/>
                </a:solidFill>
                <a:latin typeface="Arial" pitchFamily="34" charset="0"/>
                <a:ea typeface="Arial" pitchFamily="34" charset="-122"/>
                <a:cs typeface="Arial" pitchFamily="34" charset="-120"/>
              </a:rPr>
              <a:t>Measure customer value</a:t>
            </a:r>
            <a:endParaRPr lang="en-US" sz="2200" dirty="0"/>
          </a:p>
        </p:txBody>
      </p:sp>
      <p:sp>
        <p:nvSpPr>
          <p:cNvPr id="20" name="Text 18"/>
          <p:cNvSpPr/>
          <p:nvPr/>
        </p:nvSpPr>
        <p:spPr>
          <a:xfrm>
            <a:off x="8293608" y="3767328"/>
            <a:ext cx="3145536" cy="1380744"/>
          </a:xfrm>
          <a:prstGeom prst="rect">
            <a:avLst/>
          </a:prstGeom>
          <a:noFill/>
          <a:ln/>
        </p:spPr>
        <p:txBody>
          <a:bodyPr wrap="square" lIns="0" tIns="0" rIns="0" bIns="0" rtlCol="0" anchor="t"/>
          <a:lstStyle/>
          <a:p>
            <a:pPr indent="0" marL="0">
              <a:buNone/>
            </a:pPr>
            <a:r>
              <a:rPr lang="en-US" sz="1800" dirty="0">
                <a:solidFill>
                  <a:srgbClr val="425C50"/>
                </a:solidFill>
                <a:latin typeface="Arial" pitchFamily="34" charset="0"/>
                <a:ea typeface="Arial" pitchFamily="34" charset="-122"/>
                <a:cs typeface="Arial" pitchFamily="34" charset="-120"/>
              </a:rPr>
              <a:t>Baseline and cohort agreed</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Completion/repeat-use metrics</a:t>
            </a:r>
            <a:endParaRPr lang="en-US" sz="1800" dirty="0"/>
          </a:p>
          <a:p>
            <a:pPr indent="0" marL="0">
              <a:buNone/>
            </a:pPr>
            <a:r>
              <a:rPr lang="en-US" sz="1800" dirty="0">
                <a:solidFill>
                  <a:srgbClr val="425C50"/>
                </a:solidFill>
                <a:latin typeface="Arial" pitchFamily="34" charset="0"/>
                <a:ea typeface="Arial" pitchFamily="34" charset="-122"/>
                <a:cs typeface="Arial" pitchFamily="34" charset="-120"/>
              </a:rPr>
              <a:t>Operational and commercial review</a:t>
            </a:r>
            <a:endParaRPr lang="en-US" sz="1800" dirty="0"/>
          </a:p>
        </p:txBody>
      </p:sp>
      <p:sp>
        <p:nvSpPr>
          <p:cNvPr id="21" name="Shape 19"/>
          <p:cNvSpPr/>
          <p:nvPr/>
        </p:nvSpPr>
        <p:spPr>
          <a:xfrm>
            <a:off x="530352" y="5852160"/>
            <a:ext cx="11137392" cy="429768"/>
          </a:xfrm>
          <a:prstGeom prst="rect">
            <a:avLst/>
          </a:prstGeom>
          <a:solidFill>
            <a:srgbClr val="E5F7B6"/>
          </a:solidFill>
          <a:ln w="10160">
            <a:solidFill>
              <a:srgbClr val="E5F7B6"/>
            </a:solidFill>
            <a:prstDash val="solid"/>
          </a:ln>
        </p:spPr>
      </p:sp>
      <p:sp>
        <p:nvSpPr>
          <p:cNvPr id="23" name="Fresh palette: card accent"/>
          <p:cNvSpPr/>
          <p:nvPr/>
        </p:nvSpPr>
        <p:spPr>
          <a:xfrm>
            <a:off x="530352" y="5852160"/>
            <a:ext cx="11137392" cy="41148"/>
          </a:xfrm>
          <a:prstGeom prst="rect">
            <a:avLst/>
          </a:prstGeom>
          <a:solidFill>
            <a:srgbClr val="087F5B"/>
          </a:solidFill>
          <a:ln>
            <a:noFill/>
          </a:ln>
        </p:spPr>
      </p:sp>
      <p:sp>
        <p:nvSpPr>
          <p:cNvPr id="22" name="Text 20"/>
          <p:cNvSpPr/>
          <p:nvPr/>
        </p:nvSpPr>
        <p:spPr>
          <a:xfrm>
            <a:off x="713232" y="5952744"/>
            <a:ext cx="10771632" cy="237744"/>
          </a:xfrm>
          <a:prstGeom prst="rect">
            <a:avLst/>
          </a:prstGeom>
          <a:noFill/>
          <a:ln/>
        </p:spPr>
        <p:txBody>
          <a:bodyPr wrap="square" lIns="0" tIns="0" rIns="0" bIns="0" rtlCol="0" anchor="t"/>
          <a:lstStyle/>
          <a:p>
            <a:pPr indent="0" marL="0">
              <a:buNone/>
            </a:pPr>
            <a:r>
              <a:rPr lang="en-US" sz="1400" b="1" dirty="0">
                <a:solidFill>
                  <a:srgbClr val="173F30"/>
                </a:solidFill>
                <a:latin typeface="Arial" pitchFamily="34" charset="0"/>
                <a:ea typeface="Arial" pitchFamily="34" charset="-122"/>
                <a:cs typeface="Arial" pitchFamily="34" charset="-120"/>
              </a:rPr>
              <a:t>Agree metric definitions and targets with the customer. Do not infer ROI from a simulated journey.</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CF5"/>
        </a:solidFill>
      </p:bgPr>
    </p:bg>
    <p:spTree>
      <p:nvGrpSpPr>
        <p:cNvPr id="1" name=""/>
        <p:cNvGrpSpPr/>
        <p:nvPr/>
      </p:nvGrpSpPr>
      <p:grpSpPr>
        <a:xfrm>
          <a:off x="0" y="0"/>
          <a:ext cx="0" cy="0"/>
          <a:chOff x="0" y="0"/>
          <a:chExt cx="0" cy="0"/>
        </a:xfrm>
      </p:grpSpPr>
      <p:sp>
        <p:nvSpPr>
          <p:cNvPr id="25" name="Fresh palette: top colour ribbon"/>
          <p:cNvSpPr/>
          <p:nvPr/>
        </p:nvSpPr>
        <p:spPr>
          <a:xfrm>
            <a:off x="9692640" y="0"/>
            <a:ext cx="2499360" cy="64008"/>
          </a:xfrm>
          <a:prstGeom prst="rect">
            <a:avLst/>
          </a:prstGeom>
          <a:solidFill>
            <a:srgbClr val="F78470"/>
          </a:solidFill>
          <a:ln>
            <a:noFill/>
          </a:ln>
        </p:spPr>
      </p:sp>
      <p:sp>
        <p:nvSpPr>
          <p:cNvPr id="24" name="Fresh palette: top colour ribbon"/>
          <p:cNvSpPr/>
          <p:nvPr/>
        </p:nvSpPr>
        <p:spPr>
          <a:xfrm>
            <a:off x="6858000" y="0"/>
            <a:ext cx="2834640" cy="64008"/>
          </a:xfrm>
          <a:prstGeom prst="rect">
            <a:avLst/>
          </a:prstGeom>
          <a:solidFill>
            <a:srgbClr val="F9D85B"/>
          </a:solidFill>
          <a:ln>
            <a:noFill/>
          </a:ln>
        </p:spPr>
      </p:sp>
      <p:sp>
        <p:nvSpPr>
          <p:cNvPr id="23"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10 / CLOSE THE CUSTOMER CONVERSATION</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Finish with a decision and named next steps.</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The output is shared understanding—not “we showed some interesting technology.”</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14</a:t>
            </a:r>
            <a:endParaRPr lang="en-US" sz="1200" dirty="0"/>
          </a:p>
        </p:txBody>
      </p:sp>
      <p:sp>
        <p:nvSpPr>
          <p:cNvPr id="9" name="Shape 7"/>
          <p:cNvSpPr/>
          <p:nvPr/>
        </p:nvSpPr>
        <p:spPr>
          <a:xfrm>
            <a:off x="594360" y="2514600"/>
            <a:ext cx="1389888" cy="265176"/>
          </a:xfrm>
          <a:prstGeom prst="rect">
            <a:avLst/>
          </a:prstGeom>
          <a:solidFill>
            <a:srgbClr val="BDECCF"/>
          </a:solidFill>
          <a:ln w="10160">
            <a:solidFill>
              <a:srgbClr val="BDECCF"/>
            </a:solidFill>
            <a:prstDash val="solid"/>
          </a:ln>
        </p:spPr>
      </p:sp>
      <p:sp>
        <p:nvSpPr>
          <p:cNvPr id="10" name="Text 8"/>
          <p:cNvSpPr/>
          <p:nvPr/>
        </p:nvSpPr>
        <p:spPr>
          <a:xfrm>
            <a:off x="685800" y="2564892"/>
            <a:ext cx="1207008" cy="164592"/>
          </a:xfrm>
          <a:prstGeom prst="rect">
            <a:avLst/>
          </a:prstGeom>
          <a:noFill/>
          <a:ln/>
        </p:spPr>
        <p:txBody>
          <a:bodyPr wrap="square" lIns="0" tIns="0" rIns="0" bIns="0" rtlCol="0" anchor="t"/>
          <a:lstStyle/>
          <a:p>
            <a:pPr indent="0" marL="0">
              <a:buNone/>
            </a:pPr>
            <a:r>
              <a:rPr lang="en-US" sz="920" b="1" spc="65" kern="0" dirty="0">
                <a:solidFill>
                  <a:srgbClr val="173F30"/>
                </a:solidFill>
                <a:latin typeface="Arial" pitchFamily="34" charset="0"/>
                <a:ea typeface="Arial" pitchFamily="34" charset="-122"/>
                <a:cs typeface="Arial" pitchFamily="34" charset="-120"/>
              </a:rPr>
              <a:t>CONFIRM</a:t>
            </a:r>
            <a:endParaRPr lang="en-US" sz="920" dirty="0"/>
          </a:p>
        </p:txBody>
      </p:sp>
      <p:sp>
        <p:nvSpPr>
          <p:cNvPr id="11" name="Text 9"/>
          <p:cNvSpPr/>
          <p:nvPr/>
        </p:nvSpPr>
        <p:spPr>
          <a:xfrm>
            <a:off x="2304288" y="2441448"/>
            <a:ext cx="9052560" cy="594360"/>
          </a:xfrm>
          <a:prstGeom prst="rect">
            <a:avLst/>
          </a:prstGeom>
          <a:noFill/>
          <a:ln/>
        </p:spPr>
        <p:txBody>
          <a:bodyPr wrap="square" lIns="0" tIns="0" rIns="0" bIns="0" rtlCol="0" anchor="t"/>
          <a:lstStyle/>
          <a:p>
            <a:pPr indent="0" marL="0">
              <a:buNone/>
            </a:pPr>
            <a:r>
              <a:rPr lang="en-US" sz="2400" b="1" dirty="0">
                <a:solidFill>
                  <a:srgbClr val="173F30"/>
                </a:solidFill>
                <a:latin typeface="Arial" pitchFamily="34" charset="0"/>
                <a:ea typeface="Arial" pitchFamily="34" charset="-122"/>
                <a:cs typeface="Arial" pitchFamily="34" charset="-120"/>
              </a:rPr>
              <a:t>Is this the problem and journey worth solving?</a:t>
            </a:r>
            <a:endParaRPr lang="en-US" sz="2400" dirty="0"/>
          </a:p>
        </p:txBody>
      </p:sp>
      <p:sp>
        <p:nvSpPr>
          <p:cNvPr id="12" name="Shape 10"/>
          <p:cNvSpPr/>
          <p:nvPr/>
        </p:nvSpPr>
        <p:spPr>
          <a:xfrm>
            <a:off x="594360" y="3227832"/>
            <a:ext cx="11000232" cy="0"/>
          </a:xfrm>
          <a:prstGeom prst="line">
            <a:avLst/>
          </a:prstGeom>
          <a:noFill/>
          <a:ln w="12700">
            <a:solidFill>
              <a:srgbClr val="D1E4D6"/>
            </a:solidFill>
            <a:prstDash val="solid"/>
          </a:ln>
        </p:spPr>
      </p:sp>
      <p:sp>
        <p:nvSpPr>
          <p:cNvPr id="13" name="Shape 11"/>
          <p:cNvSpPr/>
          <p:nvPr/>
        </p:nvSpPr>
        <p:spPr>
          <a:xfrm>
            <a:off x="594360" y="3538728"/>
            <a:ext cx="1389888" cy="265176"/>
          </a:xfrm>
          <a:prstGeom prst="rect">
            <a:avLst/>
          </a:prstGeom>
          <a:solidFill>
            <a:srgbClr val="F9D85B"/>
          </a:solidFill>
          <a:ln w="10160">
            <a:solidFill>
              <a:srgbClr val="F9D85B"/>
            </a:solidFill>
            <a:prstDash val="solid"/>
          </a:ln>
        </p:spPr>
      </p:sp>
      <p:sp>
        <p:nvSpPr>
          <p:cNvPr id="14" name="Text 12"/>
          <p:cNvSpPr/>
          <p:nvPr/>
        </p:nvSpPr>
        <p:spPr>
          <a:xfrm>
            <a:off x="685800" y="3589020"/>
            <a:ext cx="1207008" cy="164592"/>
          </a:xfrm>
          <a:prstGeom prst="rect">
            <a:avLst/>
          </a:prstGeom>
          <a:noFill/>
          <a:ln/>
        </p:spPr>
        <p:txBody>
          <a:bodyPr wrap="square" lIns="0" tIns="0" rIns="0" bIns="0" rtlCol="0" anchor="t"/>
          <a:lstStyle/>
          <a:p>
            <a:pPr indent="0" marL="0">
              <a:buNone/>
            </a:pPr>
            <a:r>
              <a:rPr lang="en-US" sz="920" b="1" spc="65" kern="0" dirty="0">
                <a:solidFill>
                  <a:srgbClr val="173F30"/>
                </a:solidFill>
                <a:latin typeface="Arial" pitchFamily="34" charset="0"/>
                <a:ea typeface="Arial" pitchFamily="34" charset="-122"/>
                <a:cs typeface="Arial" pitchFamily="34" charset="-120"/>
              </a:rPr>
              <a:t>RESOLVE</a:t>
            </a:r>
            <a:endParaRPr lang="en-US" sz="920" dirty="0"/>
          </a:p>
        </p:txBody>
      </p:sp>
      <p:sp>
        <p:nvSpPr>
          <p:cNvPr id="15" name="Text 13"/>
          <p:cNvSpPr/>
          <p:nvPr/>
        </p:nvSpPr>
        <p:spPr>
          <a:xfrm>
            <a:off x="2304288" y="3465576"/>
            <a:ext cx="9052560" cy="594360"/>
          </a:xfrm>
          <a:prstGeom prst="rect">
            <a:avLst/>
          </a:prstGeom>
          <a:noFill/>
          <a:ln/>
        </p:spPr>
        <p:txBody>
          <a:bodyPr wrap="square" lIns="0" tIns="0" rIns="0" bIns="0" rtlCol="0" anchor="t"/>
          <a:lstStyle/>
          <a:p>
            <a:pPr indent="0" marL="0">
              <a:buNone/>
            </a:pPr>
            <a:r>
              <a:rPr lang="en-US" sz="2400" b="1" dirty="0">
                <a:solidFill>
                  <a:srgbClr val="173F30"/>
                </a:solidFill>
                <a:latin typeface="Arial" pitchFamily="34" charset="0"/>
                <a:ea typeface="Arial" pitchFamily="34" charset="-122"/>
                <a:cs typeface="Arial" pitchFamily="34" charset="-120"/>
              </a:rPr>
              <a:t>Which unknowns prevent a real pilot, and who owns them?</a:t>
            </a:r>
            <a:endParaRPr lang="en-US" sz="2400" dirty="0"/>
          </a:p>
        </p:txBody>
      </p:sp>
      <p:sp>
        <p:nvSpPr>
          <p:cNvPr id="16" name="Shape 14"/>
          <p:cNvSpPr/>
          <p:nvPr/>
        </p:nvSpPr>
        <p:spPr>
          <a:xfrm>
            <a:off x="594360" y="4251960"/>
            <a:ext cx="11000232" cy="0"/>
          </a:xfrm>
          <a:prstGeom prst="line">
            <a:avLst/>
          </a:prstGeom>
          <a:noFill/>
          <a:ln w="12700">
            <a:solidFill>
              <a:srgbClr val="D1E4D6"/>
            </a:solidFill>
            <a:prstDash val="solid"/>
          </a:ln>
        </p:spPr>
      </p:sp>
      <p:sp>
        <p:nvSpPr>
          <p:cNvPr id="17" name="Shape 15"/>
          <p:cNvSpPr/>
          <p:nvPr/>
        </p:nvSpPr>
        <p:spPr>
          <a:xfrm>
            <a:off x="594360" y="4562856"/>
            <a:ext cx="1389888" cy="265176"/>
          </a:xfrm>
          <a:prstGeom prst="rect">
            <a:avLst/>
          </a:prstGeom>
          <a:solidFill>
            <a:srgbClr val="F78470"/>
          </a:solidFill>
          <a:ln w="10160">
            <a:solidFill>
              <a:srgbClr val="F78470"/>
            </a:solidFill>
            <a:prstDash val="solid"/>
          </a:ln>
        </p:spPr>
      </p:sp>
      <p:sp>
        <p:nvSpPr>
          <p:cNvPr id="18" name="Text 16"/>
          <p:cNvSpPr/>
          <p:nvPr/>
        </p:nvSpPr>
        <p:spPr>
          <a:xfrm>
            <a:off x="685800" y="4613148"/>
            <a:ext cx="1207008" cy="164592"/>
          </a:xfrm>
          <a:prstGeom prst="rect">
            <a:avLst/>
          </a:prstGeom>
          <a:noFill/>
          <a:ln/>
        </p:spPr>
        <p:txBody>
          <a:bodyPr wrap="square" lIns="0" tIns="0" rIns="0" bIns="0" rtlCol="0" anchor="t"/>
          <a:lstStyle/>
          <a:p>
            <a:pPr indent="0" marL="0">
              <a:buNone/>
            </a:pPr>
            <a:r>
              <a:rPr lang="en-US" sz="920" b="1" spc="65" kern="0" dirty="0">
                <a:solidFill>
                  <a:srgbClr val="173F30"/>
                </a:solidFill>
                <a:latin typeface="Arial" pitchFamily="34" charset="0"/>
                <a:ea typeface="Arial" pitchFamily="34" charset="-122"/>
                <a:cs typeface="Arial" pitchFamily="34" charset="-120"/>
              </a:rPr>
              <a:t>COMMIT</a:t>
            </a:r>
            <a:endParaRPr lang="en-US" sz="920" dirty="0"/>
          </a:p>
        </p:txBody>
      </p:sp>
      <p:sp>
        <p:nvSpPr>
          <p:cNvPr id="19" name="Text 17"/>
          <p:cNvSpPr/>
          <p:nvPr/>
        </p:nvSpPr>
        <p:spPr>
          <a:xfrm>
            <a:off x="2304288" y="4489704"/>
            <a:ext cx="9052560" cy="594360"/>
          </a:xfrm>
          <a:prstGeom prst="rect">
            <a:avLst/>
          </a:prstGeom>
          <a:noFill/>
          <a:ln/>
        </p:spPr>
        <p:txBody>
          <a:bodyPr wrap="square" lIns="0" tIns="0" rIns="0" bIns="0" rtlCol="0" anchor="t"/>
          <a:lstStyle/>
          <a:p>
            <a:pPr indent="0" marL="0">
              <a:buNone/>
            </a:pPr>
            <a:r>
              <a:rPr lang="en-US" sz="2400" b="1" dirty="0">
                <a:solidFill>
                  <a:srgbClr val="173F30"/>
                </a:solidFill>
                <a:latin typeface="Arial" pitchFamily="34" charset="0"/>
                <a:ea typeface="Arial" pitchFamily="34" charset="-122"/>
                <a:cs typeface="Arial" pitchFamily="34" charset="-120"/>
              </a:rPr>
              <a:t>What evidence, contribution and decision date do we agree?</a:t>
            </a:r>
            <a:endParaRPr lang="en-US" sz="2400" dirty="0"/>
          </a:p>
        </p:txBody>
      </p:sp>
      <p:sp>
        <p:nvSpPr>
          <p:cNvPr id="20" name="Shape 18"/>
          <p:cNvSpPr/>
          <p:nvPr/>
        </p:nvSpPr>
        <p:spPr>
          <a:xfrm>
            <a:off x="566928" y="5550408"/>
            <a:ext cx="11082528" cy="585216"/>
          </a:xfrm>
          <a:prstGeom prst="rect">
            <a:avLst/>
          </a:prstGeom>
          <a:solidFill>
            <a:srgbClr val="E5F7B6"/>
          </a:solidFill>
          <a:ln w="10160">
            <a:solidFill>
              <a:srgbClr val="E5F7B6"/>
            </a:solidFill>
            <a:prstDash val="solid"/>
          </a:ln>
        </p:spPr>
      </p:sp>
      <p:sp>
        <p:nvSpPr>
          <p:cNvPr id="22" name="Fresh palette: card accent"/>
          <p:cNvSpPr/>
          <p:nvPr/>
        </p:nvSpPr>
        <p:spPr>
          <a:xfrm>
            <a:off x="566928" y="5550408"/>
            <a:ext cx="11082528" cy="41148"/>
          </a:xfrm>
          <a:prstGeom prst="rect">
            <a:avLst/>
          </a:prstGeom>
          <a:solidFill>
            <a:srgbClr val="087F5B"/>
          </a:solidFill>
          <a:ln>
            <a:noFill/>
          </a:ln>
        </p:spPr>
      </p:sp>
      <p:sp>
        <p:nvSpPr>
          <p:cNvPr id="21" name="Text 19"/>
          <p:cNvSpPr/>
          <p:nvPr/>
        </p:nvSpPr>
        <p:spPr>
          <a:xfrm>
            <a:off x="768096" y="5742432"/>
            <a:ext cx="10698480" cy="237744"/>
          </a:xfrm>
          <a:prstGeom prst="rect">
            <a:avLst/>
          </a:prstGeom>
          <a:noFill/>
          <a:ln/>
        </p:spPr>
        <p:txBody>
          <a:bodyPr wrap="square" lIns="0" tIns="0" rIns="0" bIns="0" rtlCol="0" anchor="t"/>
          <a:lstStyle/>
          <a:p>
            <a:pPr indent="0" marL="0">
              <a:buNone/>
            </a:pPr>
            <a:r>
              <a:rPr lang="en-US" sz="1500" b="1" dirty="0">
                <a:solidFill>
                  <a:srgbClr val="173F30"/>
                </a:solidFill>
                <a:latin typeface="Arial" pitchFamily="34" charset="0"/>
                <a:ea typeface="Arial" pitchFamily="34" charset="-122"/>
                <a:cs typeface="Arial" pitchFamily="34" charset="-120"/>
              </a:rPr>
              <a:t>Planned handover: demo link • GitHub repository • evidence report • customer/pilot decision record</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CF5"/>
        </a:solidFill>
      </p:bgPr>
    </p:bg>
    <p:spTree>
      <p:nvGrpSpPr>
        <p:cNvPr id="1" name=""/>
        <p:cNvGrpSpPr/>
        <p:nvPr/>
      </p:nvGrpSpPr>
      <p:grpSpPr>
        <a:xfrm>
          <a:off x="0" y="0"/>
          <a:ext cx="0" cy="0"/>
          <a:chOff x="0" y="0"/>
          <a:chExt cx="0" cy="0"/>
        </a:xfrm>
      </p:grpSpPr>
      <p:sp>
        <p:nvSpPr>
          <p:cNvPr id="49" name="Fresh palette: top colour ribbon"/>
          <p:cNvSpPr/>
          <p:nvPr/>
        </p:nvSpPr>
        <p:spPr>
          <a:xfrm>
            <a:off x="9692640" y="0"/>
            <a:ext cx="2499360" cy="64008"/>
          </a:xfrm>
          <a:prstGeom prst="rect">
            <a:avLst/>
          </a:prstGeom>
          <a:solidFill>
            <a:srgbClr val="F78470"/>
          </a:solidFill>
          <a:ln>
            <a:noFill/>
          </a:ln>
        </p:spPr>
      </p:sp>
      <p:sp>
        <p:nvSpPr>
          <p:cNvPr id="48" name="Fresh palette: top colour ribbon"/>
          <p:cNvSpPr/>
          <p:nvPr/>
        </p:nvSpPr>
        <p:spPr>
          <a:xfrm>
            <a:off x="6858000" y="0"/>
            <a:ext cx="2834640" cy="64008"/>
          </a:xfrm>
          <a:prstGeom prst="rect">
            <a:avLst/>
          </a:prstGeom>
          <a:solidFill>
            <a:srgbClr val="F9D85B"/>
          </a:solidFill>
          <a:ln>
            <a:noFill/>
          </a:ln>
        </p:spPr>
      </p:sp>
      <p:sp>
        <p:nvSpPr>
          <p:cNvPr id="47"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APPENDIX A / DELIVERY WORKFLOW</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Architect together. Codex builds. We review the evidence.</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Keep the customer decisions with us and the bounded engineering work with the implementation agent.</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15</a:t>
            </a:r>
            <a:endParaRPr lang="en-US" sz="1200" dirty="0"/>
          </a:p>
        </p:txBody>
      </p:sp>
      <p:sp>
        <p:nvSpPr>
          <p:cNvPr id="9" name="Shape 7"/>
          <p:cNvSpPr/>
          <p:nvPr/>
        </p:nvSpPr>
        <p:spPr>
          <a:xfrm>
            <a:off x="548640" y="2231136"/>
            <a:ext cx="1901952" cy="338328"/>
          </a:xfrm>
          <a:prstGeom prst="rect">
            <a:avLst/>
          </a:prstGeom>
          <a:solidFill>
            <a:srgbClr val="087F5B"/>
          </a:solidFill>
          <a:ln w="10160">
            <a:solidFill>
              <a:srgbClr val="087F5B"/>
            </a:solidFill>
            <a:prstDash val="solid"/>
          </a:ln>
        </p:spPr>
      </p:sp>
      <p:sp>
        <p:nvSpPr>
          <p:cNvPr id="10" name="Text 8"/>
          <p:cNvSpPr/>
          <p:nvPr/>
        </p:nvSpPr>
        <p:spPr>
          <a:xfrm>
            <a:off x="667512" y="2327148"/>
            <a:ext cx="1664208" cy="164592"/>
          </a:xfrm>
          <a:prstGeom prst="rect">
            <a:avLst/>
          </a:prstGeom>
          <a:noFill/>
          <a:ln/>
        </p:spPr>
        <p:txBody>
          <a:bodyPr wrap="square" lIns="0" tIns="0" rIns="0" bIns="0" rtlCol="0" anchor="t"/>
          <a:lstStyle/>
          <a:p>
            <a:pPr indent="0" marL="0">
              <a:buNone/>
            </a:pPr>
            <a:r>
              <a:rPr lang="en-US" sz="1000" b="1" dirty="0">
                <a:solidFill>
                  <a:srgbClr val="FFFFFF"/>
                </a:solidFill>
                <a:latin typeface="Arial" pitchFamily="34" charset="0"/>
                <a:ea typeface="Arial" pitchFamily="34" charset="-122"/>
                <a:cs typeface="Arial" pitchFamily="34" charset="-120"/>
              </a:rPr>
              <a:t>OWNER</a:t>
            </a:r>
            <a:endParaRPr lang="en-US" sz="1000" dirty="0"/>
          </a:p>
        </p:txBody>
      </p:sp>
      <p:sp>
        <p:nvSpPr>
          <p:cNvPr id="11" name="Shape 9"/>
          <p:cNvSpPr/>
          <p:nvPr/>
        </p:nvSpPr>
        <p:spPr>
          <a:xfrm>
            <a:off x="2450592" y="2231136"/>
            <a:ext cx="6318504" cy="338328"/>
          </a:xfrm>
          <a:prstGeom prst="rect">
            <a:avLst/>
          </a:prstGeom>
          <a:solidFill>
            <a:srgbClr val="087F5B"/>
          </a:solidFill>
          <a:ln w="10160">
            <a:solidFill>
              <a:srgbClr val="087F5B"/>
            </a:solidFill>
            <a:prstDash val="solid"/>
          </a:ln>
        </p:spPr>
      </p:sp>
      <p:sp>
        <p:nvSpPr>
          <p:cNvPr id="12" name="Text 10"/>
          <p:cNvSpPr/>
          <p:nvPr/>
        </p:nvSpPr>
        <p:spPr>
          <a:xfrm>
            <a:off x="2569464" y="2327148"/>
            <a:ext cx="6080760" cy="164592"/>
          </a:xfrm>
          <a:prstGeom prst="rect">
            <a:avLst/>
          </a:prstGeom>
          <a:noFill/>
          <a:ln/>
        </p:spPr>
        <p:txBody>
          <a:bodyPr wrap="square" lIns="0" tIns="0" rIns="0" bIns="0" rtlCol="0" anchor="t"/>
          <a:lstStyle/>
          <a:p>
            <a:pPr indent="0" marL="0">
              <a:buNone/>
            </a:pPr>
            <a:r>
              <a:rPr lang="en-US" sz="1000" b="1" dirty="0">
                <a:solidFill>
                  <a:srgbClr val="FFFFFF"/>
                </a:solidFill>
                <a:latin typeface="Arial" pitchFamily="34" charset="0"/>
                <a:ea typeface="Arial" pitchFamily="34" charset="-122"/>
                <a:cs typeface="Arial" pitchFamily="34" charset="-120"/>
              </a:rPr>
              <a:t>RESPONSIBILITY</a:t>
            </a:r>
            <a:endParaRPr lang="en-US" sz="1000" dirty="0"/>
          </a:p>
        </p:txBody>
      </p:sp>
      <p:sp>
        <p:nvSpPr>
          <p:cNvPr id="13" name="Shape 11"/>
          <p:cNvSpPr/>
          <p:nvPr/>
        </p:nvSpPr>
        <p:spPr>
          <a:xfrm>
            <a:off x="8769096" y="2231136"/>
            <a:ext cx="2880360" cy="338328"/>
          </a:xfrm>
          <a:prstGeom prst="rect">
            <a:avLst/>
          </a:prstGeom>
          <a:solidFill>
            <a:srgbClr val="087F5B"/>
          </a:solidFill>
          <a:ln w="10160">
            <a:solidFill>
              <a:srgbClr val="087F5B"/>
            </a:solidFill>
            <a:prstDash val="solid"/>
          </a:ln>
        </p:spPr>
      </p:sp>
      <p:sp>
        <p:nvSpPr>
          <p:cNvPr id="14" name="Text 12"/>
          <p:cNvSpPr/>
          <p:nvPr/>
        </p:nvSpPr>
        <p:spPr>
          <a:xfrm>
            <a:off x="8887968" y="2327148"/>
            <a:ext cx="2642616" cy="164592"/>
          </a:xfrm>
          <a:prstGeom prst="rect">
            <a:avLst/>
          </a:prstGeom>
          <a:noFill/>
          <a:ln/>
        </p:spPr>
        <p:txBody>
          <a:bodyPr wrap="square" lIns="0" tIns="0" rIns="0" bIns="0" rtlCol="0" anchor="t"/>
          <a:lstStyle/>
          <a:p>
            <a:pPr indent="0" marL="0">
              <a:buNone/>
            </a:pPr>
            <a:r>
              <a:rPr lang="en-US" sz="1000" b="1" dirty="0">
                <a:solidFill>
                  <a:srgbClr val="FFFFFF"/>
                </a:solidFill>
                <a:latin typeface="Arial" pitchFamily="34" charset="0"/>
                <a:ea typeface="Arial" pitchFamily="34" charset="-122"/>
                <a:cs typeface="Arial" pitchFamily="34" charset="-120"/>
              </a:rPr>
              <a:t>OUTPUT</a:t>
            </a:r>
            <a:endParaRPr lang="en-US" sz="1000" dirty="0"/>
          </a:p>
        </p:txBody>
      </p:sp>
      <p:sp>
        <p:nvSpPr>
          <p:cNvPr id="15" name="Shape 13"/>
          <p:cNvSpPr/>
          <p:nvPr/>
        </p:nvSpPr>
        <p:spPr>
          <a:xfrm>
            <a:off x="548640" y="2569464"/>
            <a:ext cx="1901952" cy="676656"/>
          </a:xfrm>
          <a:prstGeom prst="rect">
            <a:avLst/>
          </a:prstGeom>
          <a:solidFill>
            <a:srgbClr val="FFFFFF"/>
          </a:solidFill>
          <a:ln w="10160">
            <a:solidFill>
              <a:srgbClr val="FFFFFF"/>
            </a:solidFill>
            <a:prstDash val="solid"/>
          </a:ln>
        </p:spPr>
      </p:sp>
      <p:sp>
        <p:nvSpPr>
          <p:cNvPr id="16" name="Text 14"/>
          <p:cNvSpPr/>
          <p:nvPr/>
        </p:nvSpPr>
        <p:spPr>
          <a:xfrm>
            <a:off x="667512" y="2679192"/>
            <a:ext cx="1664208" cy="521208"/>
          </a:xfrm>
          <a:prstGeom prst="rect">
            <a:avLst/>
          </a:prstGeom>
          <a:noFill/>
          <a:ln/>
        </p:spPr>
        <p:txBody>
          <a:bodyPr wrap="square" lIns="0" tIns="0" rIns="0" bIns="0" rtlCol="0" anchor="t"/>
          <a:lstStyle/>
          <a:p>
            <a:pPr indent="0" marL="0">
              <a:buNone/>
            </a:pPr>
            <a:r>
              <a:rPr lang="en-US" sz="1530" b="1" dirty="0">
                <a:solidFill>
                  <a:srgbClr val="173F30"/>
                </a:solidFill>
                <a:latin typeface="Arial" pitchFamily="34" charset="0"/>
                <a:ea typeface="Arial" pitchFamily="34" charset="-122"/>
                <a:cs typeface="Arial" pitchFamily="34" charset="-120"/>
              </a:rPr>
              <a:t>You</a:t>
            </a:r>
            <a:endParaRPr lang="en-US" sz="1530" dirty="0"/>
          </a:p>
        </p:txBody>
      </p:sp>
      <p:sp>
        <p:nvSpPr>
          <p:cNvPr id="17" name="Shape 15"/>
          <p:cNvSpPr/>
          <p:nvPr/>
        </p:nvSpPr>
        <p:spPr>
          <a:xfrm>
            <a:off x="2450592" y="2569464"/>
            <a:ext cx="6318504" cy="676656"/>
          </a:xfrm>
          <a:prstGeom prst="rect">
            <a:avLst/>
          </a:prstGeom>
          <a:solidFill>
            <a:srgbClr val="FFFFFF"/>
          </a:solidFill>
          <a:ln w="10160">
            <a:solidFill>
              <a:srgbClr val="FFFFFF"/>
            </a:solidFill>
            <a:prstDash val="solid"/>
          </a:ln>
        </p:spPr>
      </p:sp>
      <p:sp>
        <p:nvSpPr>
          <p:cNvPr id="18" name="Text 16"/>
          <p:cNvSpPr/>
          <p:nvPr/>
        </p:nvSpPr>
        <p:spPr>
          <a:xfrm>
            <a:off x="2569464" y="2679192"/>
            <a:ext cx="6080760" cy="521208"/>
          </a:xfrm>
          <a:prstGeom prst="rect">
            <a:avLst/>
          </a:prstGeom>
          <a:noFill/>
          <a:ln/>
        </p:spPr>
        <p:txBody>
          <a:bodyPr wrap="square" lIns="0" tIns="0" rIns="0" bIns="0" rtlCol="0" anchor="t"/>
          <a:lstStyle/>
          <a:p>
            <a:pPr indent="0" marL="0">
              <a:buNone/>
            </a:pPr>
            <a:r>
              <a:rPr lang="en-US" sz="1530" dirty="0">
                <a:solidFill>
                  <a:srgbClr val="425C50"/>
                </a:solidFill>
                <a:latin typeface="Arial" pitchFamily="34" charset="0"/>
                <a:ea typeface="Arial" pitchFamily="34" charset="-122"/>
                <a:cs typeface="Arial" pitchFamily="34" charset="-120"/>
              </a:rPr>
              <a:t>Customer story, priorities, product judgment and final acceptance</a:t>
            </a:r>
            <a:endParaRPr lang="en-US" sz="1530" dirty="0"/>
          </a:p>
        </p:txBody>
      </p:sp>
      <p:sp>
        <p:nvSpPr>
          <p:cNvPr id="19" name="Shape 17"/>
          <p:cNvSpPr/>
          <p:nvPr/>
        </p:nvSpPr>
        <p:spPr>
          <a:xfrm>
            <a:off x="8769096" y="2569464"/>
            <a:ext cx="2880360" cy="676656"/>
          </a:xfrm>
          <a:prstGeom prst="rect">
            <a:avLst/>
          </a:prstGeom>
          <a:solidFill>
            <a:srgbClr val="FFFFFF"/>
          </a:solidFill>
          <a:ln w="10160">
            <a:solidFill>
              <a:srgbClr val="FFFFFF"/>
            </a:solidFill>
            <a:prstDash val="solid"/>
          </a:ln>
        </p:spPr>
      </p:sp>
      <p:sp>
        <p:nvSpPr>
          <p:cNvPr id="20" name="Text 18"/>
          <p:cNvSpPr/>
          <p:nvPr/>
        </p:nvSpPr>
        <p:spPr>
          <a:xfrm>
            <a:off x="8887968" y="2679192"/>
            <a:ext cx="2642616" cy="521208"/>
          </a:xfrm>
          <a:prstGeom prst="rect">
            <a:avLst/>
          </a:prstGeom>
          <a:noFill/>
          <a:ln/>
        </p:spPr>
        <p:txBody>
          <a:bodyPr wrap="square" lIns="0" tIns="0" rIns="0" bIns="0" rtlCol="0" anchor="t"/>
          <a:lstStyle/>
          <a:p>
            <a:pPr indent="0" marL="0">
              <a:buNone/>
            </a:pPr>
            <a:r>
              <a:rPr lang="en-US" sz="1530" dirty="0">
                <a:solidFill>
                  <a:srgbClr val="425C50"/>
                </a:solidFill>
                <a:latin typeface="Arial" pitchFamily="34" charset="0"/>
                <a:ea typeface="Arial" pitchFamily="34" charset="-122"/>
                <a:cs typeface="Arial" pitchFamily="34" charset="-120"/>
              </a:rPr>
              <a:t>Agreed scope + human sign-off</a:t>
            </a:r>
            <a:endParaRPr lang="en-US" sz="1530" dirty="0"/>
          </a:p>
        </p:txBody>
      </p:sp>
      <p:sp>
        <p:nvSpPr>
          <p:cNvPr id="21" name="Shape 19"/>
          <p:cNvSpPr/>
          <p:nvPr/>
        </p:nvSpPr>
        <p:spPr>
          <a:xfrm>
            <a:off x="548640" y="3246120"/>
            <a:ext cx="11100816" cy="0"/>
          </a:xfrm>
          <a:prstGeom prst="line">
            <a:avLst/>
          </a:prstGeom>
          <a:noFill/>
          <a:ln w="6350">
            <a:solidFill>
              <a:srgbClr val="D1E4D6"/>
            </a:solidFill>
            <a:prstDash val="solid"/>
          </a:ln>
        </p:spPr>
      </p:sp>
      <p:sp>
        <p:nvSpPr>
          <p:cNvPr id="22" name="Shape 20"/>
          <p:cNvSpPr/>
          <p:nvPr/>
        </p:nvSpPr>
        <p:spPr>
          <a:xfrm>
            <a:off x="548640" y="3246120"/>
            <a:ext cx="1901952" cy="676656"/>
          </a:xfrm>
          <a:prstGeom prst="rect">
            <a:avLst/>
          </a:prstGeom>
          <a:solidFill>
            <a:srgbClr val="F2F8ED"/>
          </a:solidFill>
          <a:ln w="10160">
            <a:solidFill>
              <a:srgbClr val="F2F8ED"/>
            </a:solidFill>
            <a:prstDash val="solid"/>
          </a:ln>
        </p:spPr>
      </p:sp>
      <p:sp>
        <p:nvSpPr>
          <p:cNvPr id="23" name="Text 21"/>
          <p:cNvSpPr/>
          <p:nvPr/>
        </p:nvSpPr>
        <p:spPr>
          <a:xfrm>
            <a:off x="667512" y="3355848"/>
            <a:ext cx="1664208" cy="521208"/>
          </a:xfrm>
          <a:prstGeom prst="rect">
            <a:avLst/>
          </a:prstGeom>
          <a:noFill/>
          <a:ln/>
        </p:spPr>
        <p:txBody>
          <a:bodyPr wrap="square" lIns="0" tIns="0" rIns="0" bIns="0" rtlCol="0" anchor="t"/>
          <a:lstStyle/>
          <a:p>
            <a:pPr indent="0" marL="0">
              <a:buNone/>
            </a:pPr>
            <a:r>
              <a:rPr lang="en-US" sz="1530" b="1" dirty="0">
                <a:solidFill>
                  <a:srgbClr val="173F30"/>
                </a:solidFill>
                <a:latin typeface="Arial" pitchFamily="34" charset="0"/>
                <a:ea typeface="Arial" pitchFamily="34" charset="-122"/>
                <a:cs typeface="Arial" pitchFamily="34" charset="-120"/>
              </a:rPr>
              <a:t>You + ChatGPT</a:t>
            </a:r>
            <a:endParaRPr lang="en-US" sz="1530" dirty="0"/>
          </a:p>
        </p:txBody>
      </p:sp>
      <p:sp>
        <p:nvSpPr>
          <p:cNvPr id="24" name="Shape 22"/>
          <p:cNvSpPr/>
          <p:nvPr/>
        </p:nvSpPr>
        <p:spPr>
          <a:xfrm>
            <a:off x="2450592" y="3246120"/>
            <a:ext cx="6318504" cy="676656"/>
          </a:xfrm>
          <a:prstGeom prst="rect">
            <a:avLst/>
          </a:prstGeom>
          <a:solidFill>
            <a:srgbClr val="F2F8ED"/>
          </a:solidFill>
          <a:ln w="10160">
            <a:solidFill>
              <a:srgbClr val="F2F8ED"/>
            </a:solidFill>
            <a:prstDash val="solid"/>
          </a:ln>
        </p:spPr>
      </p:sp>
      <p:sp>
        <p:nvSpPr>
          <p:cNvPr id="25" name="Text 23"/>
          <p:cNvSpPr/>
          <p:nvPr/>
        </p:nvSpPr>
        <p:spPr>
          <a:xfrm>
            <a:off x="2569464" y="3355848"/>
            <a:ext cx="6080760" cy="521208"/>
          </a:xfrm>
          <a:prstGeom prst="rect">
            <a:avLst/>
          </a:prstGeom>
          <a:noFill/>
          <a:ln/>
        </p:spPr>
        <p:txBody>
          <a:bodyPr wrap="square" lIns="0" tIns="0" rIns="0" bIns="0" rtlCol="0" anchor="t"/>
          <a:lstStyle/>
          <a:p>
            <a:pPr indent="0" marL="0">
              <a:buNone/>
            </a:pPr>
            <a:r>
              <a:rPr lang="en-US" sz="1530" dirty="0">
                <a:solidFill>
                  <a:srgbClr val="425C50"/>
                </a:solidFill>
                <a:latin typeface="Arial" pitchFamily="34" charset="0"/>
                <a:ea typeface="Arial" pitchFamily="34" charset="-122"/>
                <a:cs typeface="Arial" pitchFamily="34" charset="-120"/>
              </a:rPr>
              <a:t>Architecture, risk, interfaces, acceptance tests and slice review</a:t>
            </a:r>
            <a:endParaRPr lang="en-US" sz="1530" dirty="0"/>
          </a:p>
        </p:txBody>
      </p:sp>
      <p:sp>
        <p:nvSpPr>
          <p:cNvPr id="26" name="Shape 24"/>
          <p:cNvSpPr/>
          <p:nvPr/>
        </p:nvSpPr>
        <p:spPr>
          <a:xfrm>
            <a:off x="8769096" y="3246120"/>
            <a:ext cx="2880360" cy="676656"/>
          </a:xfrm>
          <a:prstGeom prst="rect">
            <a:avLst/>
          </a:prstGeom>
          <a:solidFill>
            <a:srgbClr val="F2F8ED"/>
          </a:solidFill>
          <a:ln w="10160">
            <a:solidFill>
              <a:srgbClr val="F2F8ED"/>
            </a:solidFill>
            <a:prstDash val="solid"/>
          </a:ln>
        </p:spPr>
      </p:sp>
      <p:sp>
        <p:nvSpPr>
          <p:cNvPr id="27" name="Text 25"/>
          <p:cNvSpPr/>
          <p:nvPr/>
        </p:nvSpPr>
        <p:spPr>
          <a:xfrm>
            <a:off x="8887968" y="3355848"/>
            <a:ext cx="2642616" cy="521208"/>
          </a:xfrm>
          <a:prstGeom prst="rect">
            <a:avLst/>
          </a:prstGeom>
          <a:noFill/>
          <a:ln/>
        </p:spPr>
        <p:txBody>
          <a:bodyPr wrap="square" lIns="0" tIns="0" rIns="0" bIns="0" rtlCol="0" anchor="t"/>
          <a:lstStyle/>
          <a:p>
            <a:pPr indent="0" marL="0">
              <a:buNone/>
            </a:pPr>
            <a:r>
              <a:rPr lang="en-US" sz="1530" dirty="0">
                <a:solidFill>
                  <a:srgbClr val="425C50"/>
                </a:solidFill>
                <a:latin typeface="Arial" pitchFamily="34" charset="0"/>
                <a:ea typeface="Arial" pitchFamily="34" charset="-122"/>
                <a:cs typeface="Arial" pitchFamily="34" charset="-120"/>
              </a:rPr>
              <a:t>Bounded Codex-ready slice</a:t>
            </a:r>
            <a:endParaRPr lang="en-US" sz="1530" dirty="0"/>
          </a:p>
        </p:txBody>
      </p:sp>
      <p:sp>
        <p:nvSpPr>
          <p:cNvPr id="28" name="Shape 26"/>
          <p:cNvSpPr/>
          <p:nvPr/>
        </p:nvSpPr>
        <p:spPr>
          <a:xfrm>
            <a:off x="548640" y="3922776"/>
            <a:ext cx="11100816" cy="0"/>
          </a:xfrm>
          <a:prstGeom prst="line">
            <a:avLst/>
          </a:prstGeom>
          <a:noFill/>
          <a:ln w="6350">
            <a:solidFill>
              <a:srgbClr val="D1E4D6"/>
            </a:solidFill>
            <a:prstDash val="solid"/>
          </a:ln>
        </p:spPr>
      </p:sp>
      <p:sp>
        <p:nvSpPr>
          <p:cNvPr id="29" name="Shape 27"/>
          <p:cNvSpPr/>
          <p:nvPr/>
        </p:nvSpPr>
        <p:spPr>
          <a:xfrm>
            <a:off x="548640" y="3922776"/>
            <a:ext cx="1901952" cy="676656"/>
          </a:xfrm>
          <a:prstGeom prst="rect">
            <a:avLst/>
          </a:prstGeom>
          <a:solidFill>
            <a:srgbClr val="FFFFFF"/>
          </a:solidFill>
          <a:ln w="10160">
            <a:solidFill>
              <a:srgbClr val="FFFFFF"/>
            </a:solidFill>
            <a:prstDash val="solid"/>
          </a:ln>
        </p:spPr>
      </p:sp>
      <p:sp>
        <p:nvSpPr>
          <p:cNvPr id="30" name="Text 28"/>
          <p:cNvSpPr/>
          <p:nvPr/>
        </p:nvSpPr>
        <p:spPr>
          <a:xfrm>
            <a:off x="667512" y="4032504"/>
            <a:ext cx="1664208" cy="521208"/>
          </a:xfrm>
          <a:prstGeom prst="rect">
            <a:avLst/>
          </a:prstGeom>
          <a:noFill/>
          <a:ln/>
        </p:spPr>
        <p:txBody>
          <a:bodyPr wrap="square" lIns="0" tIns="0" rIns="0" bIns="0" rtlCol="0" anchor="t"/>
          <a:lstStyle/>
          <a:p>
            <a:pPr indent="0" marL="0">
              <a:buNone/>
            </a:pPr>
            <a:r>
              <a:rPr lang="en-US" sz="1530" b="1" dirty="0">
                <a:solidFill>
                  <a:srgbClr val="173F30"/>
                </a:solidFill>
                <a:latin typeface="Arial" pitchFamily="34" charset="0"/>
                <a:ea typeface="Arial" pitchFamily="34" charset="-122"/>
                <a:cs typeface="Arial" pitchFamily="34" charset="-120"/>
              </a:rPr>
              <a:t>Codex</a:t>
            </a:r>
            <a:endParaRPr lang="en-US" sz="1530" dirty="0"/>
          </a:p>
        </p:txBody>
      </p:sp>
      <p:sp>
        <p:nvSpPr>
          <p:cNvPr id="31" name="Shape 29"/>
          <p:cNvSpPr/>
          <p:nvPr/>
        </p:nvSpPr>
        <p:spPr>
          <a:xfrm>
            <a:off x="2450592" y="3922776"/>
            <a:ext cx="6318504" cy="676656"/>
          </a:xfrm>
          <a:prstGeom prst="rect">
            <a:avLst/>
          </a:prstGeom>
          <a:solidFill>
            <a:srgbClr val="FFFFFF"/>
          </a:solidFill>
          <a:ln w="10160">
            <a:solidFill>
              <a:srgbClr val="FFFFFF"/>
            </a:solidFill>
            <a:prstDash val="solid"/>
          </a:ln>
        </p:spPr>
      </p:sp>
      <p:sp>
        <p:nvSpPr>
          <p:cNvPr id="32" name="Text 30"/>
          <p:cNvSpPr/>
          <p:nvPr/>
        </p:nvSpPr>
        <p:spPr>
          <a:xfrm>
            <a:off x="2569464" y="4032504"/>
            <a:ext cx="6080760" cy="521208"/>
          </a:xfrm>
          <a:prstGeom prst="rect">
            <a:avLst/>
          </a:prstGeom>
          <a:noFill/>
          <a:ln/>
        </p:spPr>
        <p:txBody>
          <a:bodyPr wrap="square" lIns="0" tIns="0" rIns="0" bIns="0" rtlCol="0" anchor="t"/>
          <a:lstStyle/>
          <a:p>
            <a:pPr indent="0" marL="0">
              <a:buNone/>
            </a:pPr>
            <a:r>
              <a:rPr lang="en-US" sz="1530" dirty="0">
                <a:solidFill>
                  <a:srgbClr val="425C50"/>
                </a:solidFill>
                <a:latin typeface="Arial" pitchFamily="34" charset="0"/>
                <a:ea typeface="Arial" pitchFamily="34" charset="-122"/>
                <a:cs typeface="Arial" pitchFamily="34" charset="-120"/>
              </a:rPr>
              <a:t>Implementation, tests, screenshots, self-review and measured build record</a:t>
            </a:r>
            <a:endParaRPr lang="en-US" sz="1530" dirty="0"/>
          </a:p>
        </p:txBody>
      </p:sp>
      <p:sp>
        <p:nvSpPr>
          <p:cNvPr id="33" name="Shape 31"/>
          <p:cNvSpPr/>
          <p:nvPr/>
        </p:nvSpPr>
        <p:spPr>
          <a:xfrm>
            <a:off x="8769096" y="3922776"/>
            <a:ext cx="2880360" cy="676656"/>
          </a:xfrm>
          <a:prstGeom prst="rect">
            <a:avLst/>
          </a:prstGeom>
          <a:solidFill>
            <a:srgbClr val="FFFFFF"/>
          </a:solidFill>
          <a:ln w="10160">
            <a:solidFill>
              <a:srgbClr val="FFFFFF"/>
            </a:solidFill>
            <a:prstDash val="solid"/>
          </a:ln>
        </p:spPr>
      </p:sp>
      <p:sp>
        <p:nvSpPr>
          <p:cNvPr id="34" name="Text 32"/>
          <p:cNvSpPr/>
          <p:nvPr/>
        </p:nvSpPr>
        <p:spPr>
          <a:xfrm>
            <a:off x="8887968" y="4032504"/>
            <a:ext cx="2642616" cy="521208"/>
          </a:xfrm>
          <a:prstGeom prst="rect">
            <a:avLst/>
          </a:prstGeom>
          <a:noFill/>
          <a:ln/>
        </p:spPr>
        <p:txBody>
          <a:bodyPr wrap="square" lIns="0" tIns="0" rIns="0" bIns="0" rtlCol="0" anchor="t"/>
          <a:lstStyle/>
          <a:p>
            <a:pPr indent="0" marL="0">
              <a:buNone/>
            </a:pPr>
            <a:r>
              <a:rPr lang="en-US" sz="1530" dirty="0">
                <a:solidFill>
                  <a:srgbClr val="425C50"/>
                </a:solidFill>
                <a:latin typeface="Arial" pitchFamily="34" charset="0"/>
                <a:ea typeface="Arial" pitchFamily="34" charset="-122"/>
                <a:cs typeface="Arial" pitchFamily="34" charset="-120"/>
              </a:rPr>
              <a:t>Code + implementation report</a:t>
            </a:r>
            <a:endParaRPr lang="en-US" sz="1530" dirty="0"/>
          </a:p>
        </p:txBody>
      </p:sp>
      <p:sp>
        <p:nvSpPr>
          <p:cNvPr id="35" name="Shape 33"/>
          <p:cNvSpPr/>
          <p:nvPr/>
        </p:nvSpPr>
        <p:spPr>
          <a:xfrm>
            <a:off x="548640" y="4599432"/>
            <a:ext cx="11100816" cy="0"/>
          </a:xfrm>
          <a:prstGeom prst="line">
            <a:avLst/>
          </a:prstGeom>
          <a:noFill/>
          <a:ln w="6350">
            <a:solidFill>
              <a:srgbClr val="D1E4D6"/>
            </a:solidFill>
            <a:prstDash val="solid"/>
          </a:ln>
        </p:spPr>
      </p:sp>
      <p:sp>
        <p:nvSpPr>
          <p:cNvPr id="36" name="Shape 34"/>
          <p:cNvSpPr/>
          <p:nvPr/>
        </p:nvSpPr>
        <p:spPr>
          <a:xfrm>
            <a:off x="548640" y="4599432"/>
            <a:ext cx="1901952" cy="676656"/>
          </a:xfrm>
          <a:prstGeom prst="rect">
            <a:avLst/>
          </a:prstGeom>
          <a:solidFill>
            <a:srgbClr val="F2F8ED"/>
          </a:solidFill>
          <a:ln w="10160">
            <a:solidFill>
              <a:srgbClr val="F2F8ED"/>
            </a:solidFill>
            <a:prstDash val="solid"/>
          </a:ln>
        </p:spPr>
      </p:sp>
      <p:sp>
        <p:nvSpPr>
          <p:cNvPr id="37" name="Text 35"/>
          <p:cNvSpPr/>
          <p:nvPr/>
        </p:nvSpPr>
        <p:spPr>
          <a:xfrm>
            <a:off x="667512" y="4709160"/>
            <a:ext cx="1664208" cy="521208"/>
          </a:xfrm>
          <a:prstGeom prst="rect">
            <a:avLst/>
          </a:prstGeom>
          <a:noFill/>
          <a:ln/>
        </p:spPr>
        <p:txBody>
          <a:bodyPr wrap="square" lIns="0" tIns="0" rIns="0" bIns="0" rtlCol="0" anchor="t"/>
          <a:lstStyle/>
          <a:p>
            <a:pPr indent="0" marL="0">
              <a:buNone/>
            </a:pPr>
            <a:r>
              <a:rPr lang="en-US" sz="1530" b="1" dirty="0">
                <a:solidFill>
                  <a:srgbClr val="173F30"/>
                </a:solidFill>
                <a:latin typeface="Arial" pitchFamily="34" charset="0"/>
                <a:ea typeface="Arial" pitchFamily="34" charset="-122"/>
                <a:cs typeface="Arial" pitchFamily="34" charset="-120"/>
              </a:rPr>
              <a:t>You + ChatGPT</a:t>
            </a:r>
            <a:endParaRPr lang="en-US" sz="1530" dirty="0"/>
          </a:p>
        </p:txBody>
      </p:sp>
      <p:sp>
        <p:nvSpPr>
          <p:cNvPr id="38" name="Shape 36"/>
          <p:cNvSpPr/>
          <p:nvPr/>
        </p:nvSpPr>
        <p:spPr>
          <a:xfrm>
            <a:off x="2450592" y="4599432"/>
            <a:ext cx="6318504" cy="676656"/>
          </a:xfrm>
          <a:prstGeom prst="rect">
            <a:avLst/>
          </a:prstGeom>
          <a:solidFill>
            <a:srgbClr val="F2F8ED"/>
          </a:solidFill>
          <a:ln w="10160">
            <a:solidFill>
              <a:srgbClr val="F2F8ED"/>
            </a:solidFill>
            <a:prstDash val="solid"/>
          </a:ln>
        </p:spPr>
      </p:sp>
      <p:sp>
        <p:nvSpPr>
          <p:cNvPr id="39" name="Text 37"/>
          <p:cNvSpPr/>
          <p:nvPr/>
        </p:nvSpPr>
        <p:spPr>
          <a:xfrm>
            <a:off x="2569464" y="4709160"/>
            <a:ext cx="6080760" cy="521208"/>
          </a:xfrm>
          <a:prstGeom prst="rect">
            <a:avLst/>
          </a:prstGeom>
          <a:noFill/>
          <a:ln/>
        </p:spPr>
        <p:txBody>
          <a:bodyPr wrap="square" lIns="0" tIns="0" rIns="0" bIns="0" rtlCol="0" anchor="t"/>
          <a:lstStyle/>
          <a:p>
            <a:pPr indent="0" marL="0">
              <a:buNone/>
            </a:pPr>
            <a:r>
              <a:rPr lang="en-US" sz="1530" dirty="0">
                <a:solidFill>
                  <a:srgbClr val="425C50"/>
                </a:solidFill>
                <a:latin typeface="Arial" pitchFamily="34" charset="0"/>
                <a:ea typeface="Arial" pitchFamily="34" charset="-122"/>
                <a:cs typeface="Arial" pitchFamily="34" charset="-120"/>
              </a:rPr>
              <a:t>Validate behavior and evidence; accept or issue a focused repair</a:t>
            </a:r>
            <a:endParaRPr lang="en-US" sz="1530" dirty="0"/>
          </a:p>
        </p:txBody>
      </p:sp>
      <p:sp>
        <p:nvSpPr>
          <p:cNvPr id="40" name="Shape 38"/>
          <p:cNvSpPr/>
          <p:nvPr/>
        </p:nvSpPr>
        <p:spPr>
          <a:xfrm>
            <a:off x="8769096" y="4599432"/>
            <a:ext cx="2880360" cy="676656"/>
          </a:xfrm>
          <a:prstGeom prst="rect">
            <a:avLst/>
          </a:prstGeom>
          <a:solidFill>
            <a:srgbClr val="F2F8ED"/>
          </a:solidFill>
          <a:ln w="10160">
            <a:solidFill>
              <a:srgbClr val="F2F8ED"/>
            </a:solidFill>
            <a:prstDash val="solid"/>
          </a:ln>
        </p:spPr>
      </p:sp>
      <p:sp>
        <p:nvSpPr>
          <p:cNvPr id="41" name="Text 39"/>
          <p:cNvSpPr/>
          <p:nvPr/>
        </p:nvSpPr>
        <p:spPr>
          <a:xfrm>
            <a:off x="8887968" y="4709160"/>
            <a:ext cx="2642616" cy="521208"/>
          </a:xfrm>
          <a:prstGeom prst="rect">
            <a:avLst/>
          </a:prstGeom>
          <a:noFill/>
          <a:ln/>
        </p:spPr>
        <p:txBody>
          <a:bodyPr wrap="square" lIns="0" tIns="0" rIns="0" bIns="0" rtlCol="0" anchor="t"/>
          <a:lstStyle/>
          <a:p>
            <a:pPr indent="0" marL="0">
              <a:buNone/>
            </a:pPr>
            <a:r>
              <a:rPr lang="en-US" sz="1530" dirty="0">
                <a:solidFill>
                  <a:srgbClr val="425C50"/>
                </a:solidFill>
                <a:latin typeface="Arial" pitchFamily="34" charset="0"/>
                <a:ea typeface="Arial" pitchFamily="34" charset="-122"/>
                <a:cs typeface="Arial" pitchFamily="34" charset="-120"/>
              </a:rPr>
              <a:t>Next slice only after review</a:t>
            </a:r>
            <a:endParaRPr lang="en-US" sz="1530" dirty="0"/>
          </a:p>
        </p:txBody>
      </p:sp>
      <p:sp>
        <p:nvSpPr>
          <p:cNvPr id="42" name="Shape 40"/>
          <p:cNvSpPr/>
          <p:nvPr/>
        </p:nvSpPr>
        <p:spPr>
          <a:xfrm>
            <a:off x="548640" y="5276088"/>
            <a:ext cx="11100816" cy="0"/>
          </a:xfrm>
          <a:prstGeom prst="line">
            <a:avLst/>
          </a:prstGeom>
          <a:noFill/>
          <a:ln w="6350">
            <a:solidFill>
              <a:srgbClr val="D1E4D6"/>
            </a:solidFill>
            <a:prstDash val="solid"/>
          </a:ln>
        </p:spPr>
      </p:sp>
      <p:sp>
        <p:nvSpPr>
          <p:cNvPr id="43" name="Shape 41"/>
          <p:cNvSpPr/>
          <p:nvPr/>
        </p:nvSpPr>
        <p:spPr>
          <a:xfrm>
            <a:off x="530352" y="5879592"/>
            <a:ext cx="11137392" cy="429768"/>
          </a:xfrm>
          <a:prstGeom prst="rect">
            <a:avLst/>
          </a:prstGeom>
          <a:solidFill>
            <a:srgbClr val="E5F7B6"/>
          </a:solidFill>
          <a:ln w="10160">
            <a:solidFill>
              <a:srgbClr val="E5F7B6"/>
            </a:solidFill>
            <a:prstDash val="solid"/>
          </a:ln>
        </p:spPr>
      </p:sp>
      <p:sp>
        <p:nvSpPr>
          <p:cNvPr id="46" name="Fresh palette: card accent"/>
          <p:cNvSpPr/>
          <p:nvPr/>
        </p:nvSpPr>
        <p:spPr>
          <a:xfrm>
            <a:off x="530352" y="5879592"/>
            <a:ext cx="11137392" cy="41148"/>
          </a:xfrm>
          <a:prstGeom prst="rect">
            <a:avLst/>
          </a:prstGeom>
          <a:solidFill>
            <a:srgbClr val="087F5B"/>
          </a:solidFill>
          <a:ln>
            <a:noFill/>
          </a:ln>
        </p:spPr>
      </p:sp>
      <p:sp>
        <p:nvSpPr>
          <p:cNvPr id="44" name="Text 42"/>
          <p:cNvSpPr/>
          <p:nvPr/>
        </p:nvSpPr>
        <p:spPr>
          <a:xfrm>
            <a:off x="713232" y="5980176"/>
            <a:ext cx="10771632" cy="237744"/>
          </a:xfrm>
          <a:prstGeom prst="rect">
            <a:avLst/>
          </a:prstGeom>
          <a:noFill/>
          <a:ln/>
        </p:spPr>
        <p:txBody>
          <a:bodyPr wrap="square" lIns="0" tIns="0" rIns="0" bIns="0" rtlCol="0" anchor="t"/>
          <a:lstStyle/>
          <a:p>
            <a:pPr indent="0" marL="0">
              <a:buNone/>
            </a:pPr>
            <a:r>
              <a:rPr lang="en-US" sz="1400" b="1" dirty="0">
                <a:solidFill>
                  <a:srgbClr val="173F30"/>
                </a:solidFill>
                <a:latin typeface="Arial" pitchFamily="34" charset="0"/>
                <a:ea typeface="Arial" pitchFamily="34" charset="-122"/>
                <a:cs typeface="Arial" pitchFamily="34" charset="-120"/>
              </a:rPr>
              <a:t>No “it runs, therefore it passed.” No next slice until the current evidence is reviewed.</a:t>
            </a:r>
            <a:endParaRPr lang="en-US" sz="1400" dirty="0"/>
          </a:p>
        </p:txBody>
      </p:sp>
      <p:sp>
        <p:nvSpPr>
          <p:cNvPr id="45" name="Text 43"/>
          <p:cNvSpPr/>
          <p:nvPr/>
        </p:nvSpPr>
        <p:spPr>
          <a:xfrm>
            <a:off x="566928" y="6281928"/>
            <a:ext cx="10881360" cy="128016"/>
          </a:xfrm>
          <a:prstGeom prst="rect">
            <a:avLst/>
          </a:prstGeom>
          <a:noFill/>
          <a:ln/>
        </p:spPr>
        <p:txBody>
          <a:bodyPr wrap="square" lIns="0" tIns="0" rIns="0" bIns="0" rtlCol="0" anchor="t"/>
          <a:lstStyle/>
          <a:p>
            <a:pPr indent="0" marL="0">
              <a:buNone/>
            </a:pPr>
            <a:r>
              <a:rPr lang="en-US" sz="820" dirty="0">
                <a:solidFill>
                  <a:srgbClr val="425C50"/>
                </a:solidFill>
                <a:latin typeface="Arial" pitchFamily="34" charset="0"/>
                <a:ea typeface="Arial" pitchFamily="34" charset="-122"/>
                <a:cs typeface="Arial" pitchFamily="34" charset="-120"/>
              </a:rPr>
              <a:t>Method context [4]: OpenAI recommends explicit success criteria, reusable repository guidance, testing and review.</a:t>
            </a:r>
            <a:endParaRPr lang="en-US" sz="82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CF5"/>
        </a:solidFill>
      </p:bgPr>
    </p:bg>
    <p:spTree>
      <p:nvGrpSpPr>
        <p:cNvPr id="1" name=""/>
        <p:cNvGrpSpPr/>
        <p:nvPr/>
      </p:nvGrpSpPr>
      <p:grpSpPr>
        <a:xfrm>
          <a:off x="0" y="0"/>
          <a:ext cx="0" cy="0"/>
          <a:chOff x="0" y="0"/>
          <a:chExt cx="0" cy="0"/>
        </a:xfrm>
      </p:grpSpPr>
      <p:sp>
        <p:nvSpPr>
          <p:cNvPr id="48" name="Fresh palette: top colour ribbon"/>
          <p:cNvSpPr/>
          <p:nvPr/>
        </p:nvSpPr>
        <p:spPr>
          <a:xfrm>
            <a:off x="9692640" y="0"/>
            <a:ext cx="2499360" cy="64008"/>
          </a:xfrm>
          <a:prstGeom prst="rect">
            <a:avLst/>
          </a:prstGeom>
          <a:solidFill>
            <a:srgbClr val="F78470"/>
          </a:solidFill>
          <a:ln>
            <a:noFill/>
          </a:ln>
        </p:spPr>
      </p:sp>
      <p:sp>
        <p:nvSpPr>
          <p:cNvPr id="47" name="Fresh palette: top colour ribbon"/>
          <p:cNvSpPr/>
          <p:nvPr/>
        </p:nvSpPr>
        <p:spPr>
          <a:xfrm>
            <a:off x="6858000" y="0"/>
            <a:ext cx="2834640" cy="64008"/>
          </a:xfrm>
          <a:prstGeom prst="rect">
            <a:avLst/>
          </a:prstGeom>
          <a:solidFill>
            <a:srgbClr val="F9D85B"/>
          </a:solidFill>
          <a:ln>
            <a:noFill/>
          </a:ln>
        </p:spPr>
      </p:sp>
      <p:sp>
        <p:nvSpPr>
          <p:cNvPr id="46"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APPENDIX B / BOUNDED IMPLEMENTATION</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Three slices. One complete story. No platform project.</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Only KC-001 is specified for execution now. Later slices are drafted against accepted code.</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16</a:t>
            </a:r>
            <a:endParaRPr lang="en-US" sz="1200" dirty="0"/>
          </a:p>
        </p:txBody>
      </p:sp>
      <p:sp>
        <p:nvSpPr>
          <p:cNvPr id="9" name="Shape 7"/>
          <p:cNvSpPr/>
          <p:nvPr/>
        </p:nvSpPr>
        <p:spPr>
          <a:xfrm>
            <a:off x="548640" y="2212848"/>
            <a:ext cx="1252728" cy="338328"/>
          </a:xfrm>
          <a:prstGeom prst="rect">
            <a:avLst/>
          </a:prstGeom>
          <a:solidFill>
            <a:srgbClr val="F9D85B"/>
          </a:solidFill>
          <a:ln w="10160">
            <a:solidFill>
              <a:srgbClr val="F9D85B"/>
            </a:solidFill>
            <a:prstDash val="solid"/>
          </a:ln>
        </p:spPr>
      </p:sp>
      <p:sp>
        <p:nvSpPr>
          <p:cNvPr id="10" name="Text 8"/>
          <p:cNvSpPr/>
          <p:nvPr/>
        </p:nvSpPr>
        <p:spPr>
          <a:xfrm>
            <a:off x="667512" y="2308860"/>
            <a:ext cx="1014984" cy="164592"/>
          </a:xfrm>
          <a:prstGeom prst="rect">
            <a:avLst/>
          </a:prstGeom>
          <a:noFill/>
          <a:ln/>
        </p:spPr>
        <p:txBody>
          <a:bodyPr wrap="square" lIns="0" tIns="0" rIns="0" bIns="0" rtlCol="0" anchor="t"/>
          <a:lstStyle/>
          <a:p>
            <a:pPr indent="0" marL="0">
              <a:buNone/>
            </a:pPr>
            <a:r>
              <a:rPr lang="en-US" sz="1000" b="1" dirty="0">
                <a:solidFill>
                  <a:srgbClr val="173F30"/>
                </a:solidFill>
                <a:latin typeface="Arial" pitchFamily="34" charset="0"/>
                <a:ea typeface="Arial" pitchFamily="34" charset="-122"/>
                <a:cs typeface="Arial" pitchFamily="34" charset="-120"/>
              </a:rPr>
              <a:t>SLICE</a:t>
            </a:r>
            <a:endParaRPr lang="en-US" sz="1000" dirty="0"/>
          </a:p>
        </p:txBody>
      </p:sp>
      <p:sp>
        <p:nvSpPr>
          <p:cNvPr id="11" name="Shape 9"/>
          <p:cNvSpPr/>
          <p:nvPr/>
        </p:nvSpPr>
        <p:spPr>
          <a:xfrm>
            <a:off x="1801368" y="2212848"/>
            <a:ext cx="2779776" cy="338328"/>
          </a:xfrm>
          <a:prstGeom prst="rect">
            <a:avLst/>
          </a:prstGeom>
          <a:solidFill>
            <a:srgbClr val="F9D85B"/>
          </a:solidFill>
          <a:ln w="10160">
            <a:solidFill>
              <a:srgbClr val="F9D85B"/>
            </a:solidFill>
            <a:prstDash val="solid"/>
          </a:ln>
        </p:spPr>
      </p:sp>
      <p:sp>
        <p:nvSpPr>
          <p:cNvPr id="12" name="Text 10"/>
          <p:cNvSpPr/>
          <p:nvPr/>
        </p:nvSpPr>
        <p:spPr>
          <a:xfrm>
            <a:off x="1920240" y="2308860"/>
            <a:ext cx="2542032" cy="164592"/>
          </a:xfrm>
          <a:prstGeom prst="rect">
            <a:avLst/>
          </a:prstGeom>
          <a:noFill/>
          <a:ln/>
        </p:spPr>
        <p:txBody>
          <a:bodyPr wrap="square" lIns="0" tIns="0" rIns="0" bIns="0" rtlCol="0" anchor="t"/>
          <a:lstStyle/>
          <a:p>
            <a:pPr indent="0" marL="0">
              <a:buNone/>
            </a:pPr>
            <a:r>
              <a:rPr lang="en-US" sz="1000" b="1" dirty="0">
                <a:solidFill>
                  <a:srgbClr val="173F30"/>
                </a:solidFill>
                <a:latin typeface="Arial" pitchFamily="34" charset="0"/>
                <a:ea typeface="Arial" pitchFamily="34" charset="-122"/>
                <a:cs typeface="Arial" pitchFamily="34" charset="-120"/>
              </a:rPr>
              <a:t>GOAL</a:t>
            </a:r>
            <a:endParaRPr lang="en-US" sz="1000" dirty="0"/>
          </a:p>
        </p:txBody>
      </p:sp>
      <p:sp>
        <p:nvSpPr>
          <p:cNvPr id="13" name="Shape 11"/>
          <p:cNvSpPr/>
          <p:nvPr/>
        </p:nvSpPr>
        <p:spPr>
          <a:xfrm>
            <a:off x="4581144" y="2212848"/>
            <a:ext cx="3950208" cy="338328"/>
          </a:xfrm>
          <a:prstGeom prst="rect">
            <a:avLst/>
          </a:prstGeom>
          <a:solidFill>
            <a:srgbClr val="F9D85B"/>
          </a:solidFill>
          <a:ln w="10160">
            <a:solidFill>
              <a:srgbClr val="F9D85B"/>
            </a:solidFill>
            <a:prstDash val="solid"/>
          </a:ln>
        </p:spPr>
      </p:sp>
      <p:sp>
        <p:nvSpPr>
          <p:cNvPr id="14" name="Text 12"/>
          <p:cNvSpPr/>
          <p:nvPr/>
        </p:nvSpPr>
        <p:spPr>
          <a:xfrm>
            <a:off x="4700016" y="2308860"/>
            <a:ext cx="3712464" cy="164592"/>
          </a:xfrm>
          <a:prstGeom prst="rect">
            <a:avLst/>
          </a:prstGeom>
          <a:noFill/>
          <a:ln/>
        </p:spPr>
        <p:txBody>
          <a:bodyPr wrap="square" lIns="0" tIns="0" rIns="0" bIns="0" rtlCol="0" anchor="t"/>
          <a:lstStyle/>
          <a:p>
            <a:pPr indent="0" marL="0">
              <a:buNone/>
            </a:pPr>
            <a:r>
              <a:rPr lang="en-US" sz="1000" b="1" dirty="0">
                <a:solidFill>
                  <a:srgbClr val="173F30"/>
                </a:solidFill>
                <a:latin typeface="Arial" pitchFamily="34" charset="0"/>
                <a:ea typeface="Arial" pitchFamily="34" charset="-122"/>
                <a:cs typeface="Arial" pitchFamily="34" charset="-120"/>
              </a:rPr>
              <a:t>INCLUDE</a:t>
            </a:r>
            <a:endParaRPr lang="en-US" sz="1000" dirty="0"/>
          </a:p>
        </p:txBody>
      </p:sp>
      <p:sp>
        <p:nvSpPr>
          <p:cNvPr id="15" name="Shape 13"/>
          <p:cNvSpPr/>
          <p:nvPr/>
        </p:nvSpPr>
        <p:spPr>
          <a:xfrm>
            <a:off x="8531352" y="2212848"/>
            <a:ext cx="3118104" cy="338328"/>
          </a:xfrm>
          <a:prstGeom prst="rect">
            <a:avLst/>
          </a:prstGeom>
          <a:solidFill>
            <a:srgbClr val="F9D85B"/>
          </a:solidFill>
          <a:ln w="10160">
            <a:solidFill>
              <a:srgbClr val="F9D85B"/>
            </a:solidFill>
            <a:prstDash val="solid"/>
          </a:ln>
        </p:spPr>
      </p:sp>
      <p:sp>
        <p:nvSpPr>
          <p:cNvPr id="16" name="Text 14"/>
          <p:cNvSpPr/>
          <p:nvPr/>
        </p:nvSpPr>
        <p:spPr>
          <a:xfrm>
            <a:off x="8650224" y="2308860"/>
            <a:ext cx="2880360" cy="164592"/>
          </a:xfrm>
          <a:prstGeom prst="rect">
            <a:avLst/>
          </a:prstGeom>
          <a:noFill/>
          <a:ln/>
        </p:spPr>
        <p:txBody>
          <a:bodyPr wrap="square" lIns="0" tIns="0" rIns="0" bIns="0" rtlCol="0" anchor="t"/>
          <a:lstStyle/>
          <a:p>
            <a:pPr indent="0" marL="0">
              <a:buNone/>
            </a:pPr>
            <a:r>
              <a:rPr lang="en-US" sz="1000" b="1" dirty="0">
                <a:solidFill>
                  <a:srgbClr val="173F30"/>
                </a:solidFill>
                <a:latin typeface="Arial" pitchFamily="34" charset="0"/>
                <a:ea typeface="Arial" pitchFamily="34" charset="-122"/>
                <a:cs typeface="Arial" pitchFamily="34" charset="-120"/>
              </a:rPr>
              <a:t>EXIT EVIDENCE</a:t>
            </a:r>
            <a:endParaRPr lang="en-US" sz="1000" dirty="0"/>
          </a:p>
        </p:txBody>
      </p:sp>
      <p:sp>
        <p:nvSpPr>
          <p:cNvPr id="17" name="Shape 15"/>
          <p:cNvSpPr/>
          <p:nvPr/>
        </p:nvSpPr>
        <p:spPr>
          <a:xfrm>
            <a:off x="548640" y="2551176"/>
            <a:ext cx="1252728" cy="914400"/>
          </a:xfrm>
          <a:prstGeom prst="rect">
            <a:avLst/>
          </a:prstGeom>
          <a:solidFill>
            <a:srgbClr val="FFFFFF"/>
          </a:solidFill>
          <a:ln w="10160">
            <a:solidFill>
              <a:srgbClr val="FFFFFF"/>
            </a:solidFill>
            <a:prstDash val="solid"/>
          </a:ln>
        </p:spPr>
      </p:sp>
      <p:sp>
        <p:nvSpPr>
          <p:cNvPr id="18" name="Text 16"/>
          <p:cNvSpPr/>
          <p:nvPr/>
        </p:nvSpPr>
        <p:spPr>
          <a:xfrm>
            <a:off x="667512" y="2660904"/>
            <a:ext cx="1014984" cy="758952"/>
          </a:xfrm>
          <a:prstGeom prst="rect">
            <a:avLst/>
          </a:prstGeom>
          <a:noFill/>
          <a:ln/>
        </p:spPr>
        <p:txBody>
          <a:bodyPr wrap="square" lIns="0" tIns="0" rIns="0" bIns="0" rtlCol="0" anchor="t"/>
          <a:lstStyle/>
          <a:p>
            <a:pPr indent="0" marL="0">
              <a:buNone/>
            </a:pPr>
            <a:r>
              <a:rPr lang="en-US" sz="1500" b="1" dirty="0">
                <a:solidFill>
                  <a:srgbClr val="173F30"/>
                </a:solidFill>
                <a:latin typeface="Arial" pitchFamily="34" charset="0"/>
                <a:ea typeface="Arial" pitchFamily="34" charset="-122"/>
                <a:cs typeface="Arial" pitchFamily="34" charset="-120"/>
              </a:rPr>
              <a:t>KC-001</a:t>
            </a:r>
            <a:endParaRPr lang="en-US" sz="1500" dirty="0"/>
          </a:p>
        </p:txBody>
      </p:sp>
      <p:sp>
        <p:nvSpPr>
          <p:cNvPr id="19" name="Shape 17"/>
          <p:cNvSpPr/>
          <p:nvPr/>
        </p:nvSpPr>
        <p:spPr>
          <a:xfrm>
            <a:off x="1801368" y="2551176"/>
            <a:ext cx="2779776" cy="914400"/>
          </a:xfrm>
          <a:prstGeom prst="rect">
            <a:avLst/>
          </a:prstGeom>
          <a:solidFill>
            <a:srgbClr val="FFFFFF"/>
          </a:solidFill>
          <a:ln w="10160">
            <a:solidFill>
              <a:srgbClr val="FFFFFF"/>
            </a:solidFill>
            <a:prstDash val="solid"/>
          </a:ln>
        </p:spPr>
      </p:sp>
      <p:sp>
        <p:nvSpPr>
          <p:cNvPr id="20" name="Text 18"/>
          <p:cNvSpPr/>
          <p:nvPr/>
        </p:nvSpPr>
        <p:spPr>
          <a:xfrm>
            <a:off x="1920240" y="2660904"/>
            <a:ext cx="2542032" cy="75895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Complete thin journey</a:t>
            </a:r>
            <a:endParaRPr lang="en-US" sz="1500" dirty="0"/>
          </a:p>
        </p:txBody>
      </p:sp>
      <p:sp>
        <p:nvSpPr>
          <p:cNvPr id="21" name="Shape 19"/>
          <p:cNvSpPr/>
          <p:nvPr/>
        </p:nvSpPr>
        <p:spPr>
          <a:xfrm>
            <a:off x="4581144" y="2551176"/>
            <a:ext cx="3950208" cy="914400"/>
          </a:xfrm>
          <a:prstGeom prst="rect">
            <a:avLst/>
          </a:prstGeom>
          <a:solidFill>
            <a:srgbClr val="FFFFFF"/>
          </a:solidFill>
          <a:ln w="10160">
            <a:solidFill>
              <a:srgbClr val="FFFFFF"/>
            </a:solidFill>
            <a:prstDash val="solid"/>
          </a:ln>
        </p:spPr>
      </p:sp>
      <p:sp>
        <p:nvSpPr>
          <p:cNvPr id="22" name="Text 20"/>
          <p:cNvSpPr/>
          <p:nvPr/>
        </p:nvSpPr>
        <p:spPr>
          <a:xfrm>
            <a:off x="4700016" y="2660904"/>
            <a:ext cx="3712464" cy="75895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Pantry → substitution → basket → order → delivery → oven</a:t>
            </a:r>
            <a:endParaRPr lang="en-US" sz="1500" dirty="0"/>
          </a:p>
        </p:txBody>
      </p:sp>
      <p:sp>
        <p:nvSpPr>
          <p:cNvPr id="23" name="Shape 21"/>
          <p:cNvSpPr/>
          <p:nvPr/>
        </p:nvSpPr>
        <p:spPr>
          <a:xfrm>
            <a:off x="8531352" y="2551176"/>
            <a:ext cx="3118104" cy="914400"/>
          </a:xfrm>
          <a:prstGeom prst="rect">
            <a:avLst/>
          </a:prstGeom>
          <a:solidFill>
            <a:srgbClr val="FFFFFF"/>
          </a:solidFill>
          <a:ln w="10160">
            <a:solidFill>
              <a:srgbClr val="FFFFFF"/>
            </a:solidFill>
            <a:prstDash val="solid"/>
          </a:ln>
        </p:spPr>
      </p:sp>
      <p:sp>
        <p:nvSpPr>
          <p:cNvPr id="24" name="Text 22"/>
          <p:cNvSpPr/>
          <p:nvPr/>
        </p:nvSpPr>
        <p:spPr>
          <a:xfrm>
            <a:off x="8650224" y="2660904"/>
            <a:ext cx="2880360" cy="75895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Exact fixtures; desktop/mobile tests; report</a:t>
            </a:r>
            <a:endParaRPr lang="en-US" sz="1500" dirty="0"/>
          </a:p>
        </p:txBody>
      </p:sp>
      <p:sp>
        <p:nvSpPr>
          <p:cNvPr id="25" name="Shape 23"/>
          <p:cNvSpPr/>
          <p:nvPr/>
        </p:nvSpPr>
        <p:spPr>
          <a:xfrm>
            <a:off x="548640" y="3465576"/>
            <a:ext cx="11100816" cy="0"/>
          </a:xfrm>
          <a:prstGeom prst="line">
            <a:avLst/>
          </a:prstGeom>
          <a:noFill/>
          <a:ln w="6350">
            <a:solidFill>
              <a:srgbClr val="D1E4D6"/>
            </a:solidFill>
            <a:prstDash val="solid"/>
          </a:ln>
        </p:spPr>
      </p:sp>
      <p:sp>
        <p:nvSpPr>
          <p:cNvPr id="26" name="Shape 24"/>
          <p:cNvSpPr/>
          <p:nvPr/>
        </p:nvSpPr>
        <p:spPr>
          <a:xfrm>
            <a:off x="548640" y="3465576"/>
            <a:ext cx="1252728" cy="914400"/>
          </a:xfrm>
          <a:prstGeom prst="rect">
            <a:avLst/>
          </a:prstGeom>
          <a:solidFill>
            <a:srgbClr val="F2F8ED"/>
          </a:solidFill>
          <a:ln w="10160">
            <a:solidFill>
              <a:srgbClr val="F2F8ED"/>
            </a:solidFill>
            <a:prstDash val="solid"/>
          </a:ln>
        </p:spPr>
      </p:sp>
      <p:sp>
        <p:nvSpPr>
          <p:cNvPr id="27" name="Text 25"/>
          <p:cNvSpPr/>
          <p:nvPr/>
        </p:nvSpPr>
        <p:spPr>
          <a:xfrm>
            <a:off x="667512" y="3575304"/>
            <a:ext cx="1014984" cy="758952"/>
          </a:xfrm>
          <a:prstGeom prst="rect">
            <a:avLst/>
          </a:prstGeom>
          <a:noFill/>
          <a:ln/>
        </p:spPr>
        <p:txBody>
          <a:bodyPr wrap="square" lIns="0" tIns="0" rIns="0" bIns="0" rtlCol="0" anchor="t"/>
          <a:lstStyle/>
          <a:p>
            <a:pPr indent="0" marL="0">
              <a:buNone/>
            </a:pPr>
            <a:r>
              <a:rPr lang="en-US" sz="1500" b="1" dirty="0">
                <a:solidFill>
                  <a:srgbClr val="173F30"/>
                </a:solidFill>
                <a:latin typeface="Arial" pitchFamily="34" charset="0"/>
                <a:ea typeface="Arial" pitchFamily="34" charset="-122"/>
                <a:cs typeface="Arial" pitchFamily="34" charset="-120"/>
              </a:rPr>
              <a:t>KC-002</a:t>
            </a:r>
            <a:endParaRPr lang="en-US" sz="1500" dirty="0"/>
          </a:p>
        </p:txBody>
      </p:sp>
      <p:sp>
        <p:nvSpPr>
          <p:cNvPr id="28" name="Shape 26"/>
          <p:cNvSpPr/>
          <p:nvPr/>
        </p:nvSpPr>
        <p:spPr>
          <a:xfrm>
            <a:off x="1801368" y="3465576"/>
            <a:ext cx="2779776" cy="914400"/>
          </a:xfrm>
          <a:prstGeom prst="rect">
            <a:avLst/>
          </a:prstGeom>
          <a:solidFill>
            <a:srgbClr val="F2F8ED"/>
          </a:solidFill>
          <a:ln w="10160">
            <a:solidFill>
              <a:srgbClr val="F2F8ED"/>
            </a:solidFill>
            <a:prstDash val="solid"/>
          </a:ln>
        </p:spPr>
      </p:sp>
      <p:sp>
        <p:nvSpPr>
          <p:cNvPr id="29" name="Text 27"/>
          <p:cNvSpPr/>
          <p:nvPr/>
        </p:nvSpPr>
        <p:spPr>
          <a:xfrm>
            <a:off x="1920240" y="3575304"/>
            <a:ext cx="2542032" cy="75895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Failure and presentation polish</a:t>
            </a:r>
            <a:endParaRPr lang="en-US" sz="1500" dirty="0"/>
          </a:p>
        </p:txBody>
      </p:sp>
      <p:sp>
        <p:nvSpPr>
          <p:cNvPr id="30" name="Shape 28"/>
          <p:cNvSpPr/>
          <p:nvPr/>
        </p:nvSpPr>
        <p:spPr>
          <a:xfrm>
            <a:off x="4581144" y="3465576"/>
            <a:ext cx="3950208" cy="914400"/>
          </a:xfrm>
          <a:prstGeom prst="rect">
            <a:avLst/>
          </a:prstGeom>
          <a:solidFill>
            <a:srgbClr val="F2F8ED"/>
          </a:solidFill>
          <a:ln w="10160">
            <a:solidFill>
              <a:srgbClr val="F2F8ED"/>
            </a:solidFill>
            <a:prstDash val="solid"/>
          </a:ln>
        </p:spPr>
      </p:sp>
      <p:sp>
        <p:nvSpPr>
          <p:cNvPr id="31" name="Text 29"/>
          <p:cNvSpPr/>
          <p:nvPr/>
        </p:nvSpPr>
        <p:spPr>
          <a:xfrm>
            <a:off x="4700016" y="3575304"/>
            <a:ext cx="3712464" cy="75895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Offline/capability controls, fallback, accessibility and browser hardening</a:t>
            </a:r>
            <a:endParaRPr lang="en-US" sz="1500" dirty="0"/>
          </a:p>
        </p:txBody>
      </p:sp>
      <p:sp>
        <p:nvSpPr>
          <p:cNvPr id="32" name="Shape 30"/>
          <p:cNvSpPr/>
          <p:nvPr/>
        </p:nvSpPr>
        <p:spPr>
          <a:xfrm>
            <a:off x="8531352" y="3465576"/>
            <a:ext cx="3118104" cy="914400"/>
          </a:xfrm>
          <a:prstGeom prst="rect">
            <a:avLst/>
          </a:prstGeom>
          <a:solidFill>
            <a:srgbClr val="F2F8ED"/>
          </a:solidFill>
          <a:ln w="10160">
            <a:solidFill>
              <a:srgbClr val="F2F8ED"/>
            </a:solidFill>
            <a:prstDash val="solid"/>
          </a:ln>
        </p:spPr>
      </p:sp>
      <p:sp>
        <p:nvSpPr>
          <p:cNvPr id="33" name="Text 31"/>
          <p:cNvSpPr/>
          <p:nvPr/>
        </p:nvSpPr>
        <p:spPr>
          <a:xfrm>
            <a:off x="8650224" y="3575304"/>
            <a:ext cx="2880360" cy="75895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Negative journeys; visual review; regression tests</a:t>
            </a:r>
            <a:endParaRPr lang="en-US" sz="1500" dirty="0"/>
          </a:p>
        </p:txBody>
      </p:sp>
      <p:sp>
        <p:nvSpPr>
          <p:cNvPr id="34" name="Shape 32"/>
          <p:cNvSpPr/>
          <p:nvPr/>
        </p:nvSpPr>
        <p:spPr>
          <a:xfrm>
            <a:off x="548640" y="4379976"/>
            <a:ext cx="11100816" cy="0"/>
          </a:xfrm>
          <a:prstGeom prst="line">
            <a:avLst/>
          </a:prstGeom>
          <a:noFill/>
          <a:ln w="6350">
            <a:solidFill>
              <a:srgbClr val="D1E4D6"/>
            </a:solidFill>
            <a:prstDash val="solid"/>
          </a:ln>
        </p:spPr>
      </p:sp>
      <p:sp>
        <p:nvSpPr>
          <p:cNvPr id="35" name="Shape 33"/>
          <p:cNvSpPr/>
          <p:nvPr/>
        </p:nvSpPr>
        <p:spPr>
          <a:xfrm>
            <a:off x="548640" y="4379976"/>
            <a:ext cx="1252728" cy="914400"/>
          </a:xfrm>
          <a:prstGeom prst="rect">
            <a:avLst/>
          </a:prstGeom>
          <a:solidFill>
            <a:srgbClr val="FFFFFF"/>
          </a:solidFill>
          <a:ln w="10160">
            <a:solidFill>
              <a:srgbClr val="FFFFFF"/>
            </a:solidFill>
            <a:prstDash val="solid"/>
          </a:ln>
        </p:spPr>
      </p:sp>
      <p:sp>
        <p:nvSpPr>
          <p:cNvPr id="36" name="Text 34"/>
          <p:cNvSpPr/>
          <p:nvPr/>
        </p:nvSpPr>
        <p:spPr>
          <a:xfrm>
            <a:off x="667512" y="4489704"/>
            <a:ext cx="1014984" cy="758952"/>
          </a:xfrm>
          <a:prstGeom prst="rect">
            <a:avLst/>
          </a:prstGeom>
          <a:noFill/>
          <a:ln/>
        </p:spPr>
        <p:txBody>
          <a:bodyPr wrap="square" lIns="0" tIns="0" rIns="0" bIns="0" rtlCol="0" anchor="t"/>
          <a:lstStyle/>
          <a:p>
            <a:pPr indent="0" marL="0">
              <a:buNone/>
            </a:pPr>
            <a:r>
              <a:rPr lang="en-US" sz="1500" b="1" dirty="0">
                <a:solidFill>
                  <a:srgbClr val="173F30"/>
                </a:solidFill>
                <a:latin typeface="Arial" pitchFamily="34" charset="0"/>
                <a:ea typeface="Arial" pitchFamily="34" charset="-122"/>
                <a:cs typeface="Arial" pitchFamily="34" charset="-120"/>
              </a:rPr>
              <a:t>KC-003</a:t>
            </a:r>
            <a:endParaRPr lang="en-US" sz="1500" dirty="0"/>
          </a:p>
        </p:txBody>
      </p:sp>
      <p:sp>
        <p:nvSpPr>
          <p:cNvPr id="37" name="Shape 35"/>
          <p:cNvSpPr/>
          <p:nvPr/>
        </p:nvSpPr>
        <p:spPr>
          <a:xfrm>
            <a:off x="1801368" y="4379976"/>
            <a:ext cx="2779776" cy="914400"/>
          </a:xfrm>
          <a:prstGeom prst="rect">
            <a:avLst/>
          </a:prstGeom>
          <a:solidFill>
            <a:srgbClr val="FFFFFF"/>
          </a:solidFill>
          <a:ln w="10160">
            <a:solidFill>
              <a:srgbClr val="FFFFFF"/>
            </a:solidFill>
            <a:prstDash val="solid"/>
          </a:ln>
        </p:spPr>
      </p:sp>
      <p:sp>
        <p:nvSpPr>
          <p:cNvPr id="38" name="Text 36"/>
          <p:cNvSpPr/>
          <p:nvPr/>
        </p:nvSpPr>
        <p:spPr>
          <a:xfrm>
            <a:off x="1920240" y="4489704"/>
            <a:ext cx="2542032" cy="75895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Publish and package</a:t>
            </a:r>
            <a:endParaRPr lang="en-US" sz="1500" dirty="0"/>
          </a:p>
        </p:txBody>
      </p:sp>
      <p:sp>
        <p:nvSpPr>
          <p:cNvPr id="39" name="Shape 37"/>
          <p:cNvSpPr/>
          <p:nvPr/>
        </p:nvSpPr>
        <p:spPr>
          <a:xfrm>
            <a:off x="4581144" y="4379976"/>
            <a:ext cx="3950208" cy="914400"/>
          </a:xfrm>
          <a:prstGeom prst="rect">
            <a:avLst/>
          </a:prstGeom>
          <a:solidFill>
            <a:srgbClr val="FFFFFF"/>
          </a:solidFill>
          <a:ln w="10160">
            <a:solidFill>
              <a:srgbClr val="FFFFFF"/>
            </a:solidFill>
            <a:prstDash val="solid"/>
          </a:ln>
        </p:spPr>
      </p:sp>
      <p:sp>
        <p:nvSpPr>
          <p:cNvPr id="40" name="Text 38"/>
          <p:cNvSpPr/>
          <p:nvPr/>
        </p:nvSpPr>
        <p:spPr>
          <a:xfrm>
            <a:off x="4700016" y="4489704"/>
            <a:ext cx="3712464" cy="75895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Authorised GitHub/hosting release; website link; replace slide mockups</a:t>
            </a:r>
            <a:endParaRPr lang="en-US" sz="1500" dirty="0"/>
          </a:p>
        </p:txBody>
      </p:sp>
      <p:sp>
        <p:nvSpPr>
          <p:cNvPr id="41" name="Shape 39"/>
          <p:cNvSpPr/>
          <p:nvPr/>
        </p:nvSpPr>
        <p:spPr>
          <a:xfrm>
            <a:off x="8531352" y="4379976"/>
            <a:ext cx="3118104" cy="914400"/>
          </a:xfrm>
          <a:prstGeom prst="rect">
            <a:avLst/>
          </a:prstGeom>
          <a:solidFill>
            <a:srgbClr val="FFFFFF"/>
          </a:solidFill>
          <a:ln w="10160">
            <a:solidFill>
              <a:srgbClr val="FFFFFF"/>
            </a:solidFill>
            <a:prstDash val="solid"/>
          </a:ln>
        </p:spPr>
      </p:sp>
      <p:sp>
        <p:nvSpPr>
          <p:cNvPr id="42" name="Text 40"/>
          <p:cNvSpPr/>
          <p:nvPr/>
        </p:nvSpPr>
        <p:spPr>
          <a:xfrm>
            <a:off x="8650224" y="4489704"/>
            <a:ext cx="2880360" cy="758952"/>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Verified URL, clean launch, screenshots, release record</a:t>
            </a:r>
            <a:endParaRPr lang="en-US" sz="1500" dirty="0"/>
          </a:p>
        </p:txBody>
      </p:sp>
      <p:sp>
        <p:nvSpPr>
          <p:cNvPr id="43" name="Shape 41"/>
          <p:cNvSpPr/>
          <p:nvPr/>
        </p:nvSpPr>
        <p:spPr>
          <a:xfrm>
            <a:off x="548640" y="5294376"/>
            <a:ext cx="11100816" cy="0"/>
          </a:xfrm>
          <a:prstGeom prst="line">
            <a:avLst/>
          </a:prstGeom>
          <a:noFill/>
          <a:ln w="6350">
            <a:solidFill>
              <a:srgbClr val="D1E4D6"/>
            </a:solidFill>
            <a:prstDash val="solid"/>
          </a:ln>
        </p:spPr>
      </p:sp>
      <p:sp>
        <p:nvSpPr>
          <p:cNvPr id="44" name="Shape 42"/>
          <p:cNvSpPr/>
          <p:nvPr/>
        </p:nvSpPr>
        <p:spPr>
          <a:xfrm>
            <a:off x="566928" y="5532120"/>
            <a:ext cx="11082528" cy="585216"/>
          </a:xfrm>
          <a:prstGeom prst="rect">
            <a:avLst/>
          </a:prstGeom>
          <a:solidFill>
            <a:srgbClr val="FFE1D8"/>
          </a:solidFill>
          <a:ln w="10160">
            <a:solidFill>
              <a:srgbClr val="FFE1D8"/>
            </a:solidFill>
            <a:prstDash val="solid"/>
          </a:ln>
        </p:spPr>
      </p:sp>
      <p:sp>
        <p:nvSpPr>
          <p:cNvPr id="45" name="Text 43"/>
          <p:cNvSpPr/>
          <p:nvPr/>
        </p:nvSpPr>
        <p:spPr>
          <a:xfrm>
            <a:off x="768096" y="5696712"/>
            <a:ext cx="10680192" cy="274320"/>
          </a:xfrm>
          <a:prstGeom prst="rect">
            <a:avLst/>
          </a:prstGeom>
          <a:noFill/>
          <a:ln/>
        </p:spPr>
        <p:txBody>
          <a:bodyPr wrap="square" lIns="0" tIns="0" rIns="0" bIns="0" rtlCol="0" anchor="t"/>
          <a:lstStyle/>
          <a:p>
            <a:pPr indent="0" marL="0">
              <a:buNone/>
            </a:pPr>
            <a:r>
              <a:rPr lang="en-US" sz="1400" b="1" dirty="0">
                <a:solidFill>
                  <a:srgbClr val="A33B27"/>
                </a:solidFill>
                <a:latin typeface="Arial" pitchFamily="34" charset="0"/>
                <a:ea typeface="Arial" pitchFamily="34" charset="-122"/>
                <a:cs typeface="Arial" pitchFamily="34" charset="-120"/>
              </a:rPr>
              <a:t>Deferred: accounts, payments, live AI, real retailer/device control, production infrastructure and multi-brand scale.</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CF5"/>
        </a:solidFill>
      </p:bgPr>
    </p:bg>
    <p:spTree>
      <p:nvGrpSpPr>
        <p:cNvPr id="1" name=""/>
        <p:cNvGrpSpPr/>
        <p:nvPr/>
      </p:nvGrpSpPr>
      <p:grpSpPr>
        <a:xfrm>
          <a:off x="0" y="0"/>
          <a:ext cx="0" cy="0"/>
          <a:chOff x="0" y="0"/>
          <a:chExt cx="0" cy="0"/>
        </a:xfrm>
      </p:grpSpPr>
      <p:sp>
        <p:nvSpPr>
          <p:cNvPr id="23" name="Fresh palette: top colour ribbon"/>
          <p:cNvSpPr/>
          <p:nvPr/>
        </p:nvSpPr>
        <p:spPr>
          <a:xfrm>
            <a:off x="9692640" y="0"/>
            <a:ext cx="2499360" cy="64008"/>
          </a:xfrm>
          <a:prstGeom prst="rect">
            <a:avLst/>
          </a:prstGeom>
          <a:solidFill>
            <a:srgbClr val="F78470"/>
          </a:solidFill>
          <a:ln>
            <a:noFill/>
          </a:ln>
        </p:spPr>
      </p:sp>
      <p:sp>
        <p:nvSpPr>
          <p:cNvPr id="22" name="Fresh palette: top colour ribbon"/>
          <p:cNvSpPr/>
          <p:nvPr/>
        </p:nvSpPr>
        <p:spPr>
          <a:xfrm>
            <a:off x="6858000" y="0"/>
            <a:ext cx="2834640" cy="64008"/>
          </a:xfrm>
          <a:prstGeom prst="rect">
            <a:avLst/>
          </a:prstGeom>
          <a:solidFill>
            <a:srgbClr val="F9D85B"/>
          </a:solidFill>
          <a:ln>
            <a:noFill/>
          </a:ln>
        </p:spPr>
      </p:sp>
      <p:sp>
        <p:nvSpPr>
          <p:cNvPr id="21" name="Fresh palette: top colour ribbon"/>
          <p:cNvSpPr/>
          <p:nvPr/>
        </p:nvSpPr>
        <p:spPr>
          <a:xfrm>
            <a:off x="0" y="0"/>
            <a:ext cx="6858000" cy="64008"/>
          </a:xfrm>
          <a:prstGeom prst="rect">
            <a:avLst/>
          </a:prstGeom>
          <a:solidFill>
            <a:srgbClr val="087F5B"/>
          </a:solidFill>
          <a:ln>
            <a:noFill/>
          </a:ln>
        </p:spPr>
      </p:sp>
      <p:sp>
        <p:nvSpPr>
          <p:cNvPr id="2" name="Text 0"/>
          <p:cNvSpPr/>
          <p:nvPr/>
        </p:nvSpPr>
        <p:spPr>
          <a:xfrm>
            <a:off x="530352" y="347472"/>
            <a:ext cx="10607040" cy="219456"/>
          </a:xfrm>
          <a:prstGeom prst="rect">
            <a:avLst/>
          </a:prstGeom>
          <a:noFill/>
          <a:ln/>
        </p:spPr>
        <p:txBody>
          <a:bodyPr wrap="square" lIns="0" tIns="0" rIns="0" bIns="0" rtlCol="0" anchor="t"/>
          <a:lstStyle/>
          <a:p>
            <a:pPr indent="0" marL="0">
              <a:buNone/>
            </a:pPr>
            <a:r>
              <a:rPr lang="en-US" sz="1000" b="1" spc="140" kern="0" dirty="0">
                <a:solidFill>
                  <a:srgbClr val="0B6E46"/>
                </a:solidFill>
                <a:latin typeface="Arial" pitchFamily="34" charset="0"/>
                <a:ea typeface="Arial" pitchFamily="34" charset="-122"/>
                <a:cs typeface="Arial" pitchFamily="34" charset="-120"/>
              </a:rPr>
              <a:t>APPENDIX C / SOURCES &amp; EVIDENCE BOUNDARIES</a:t>
            </a:r>
            <a:endParaRPr lang="en-US" sz="1000" dirty="0"/>
          </a:p>
        </p:txBody>
      </p:sp>
      <p:sp>
        <p:nvSpPr>
          <p:cNvPr id="3" name="Text 1"/>
          <p:cNvSpPr/>
          <p:nvPr/>
        </p:nvSpPr>
        <p:spPr>
          <a:xfrm>
            <a:off x="530352" y="804672"/>
            <a:ext cx="11082528" cy="786384"/>
          </a:xfrm>
          <a:prstGeom prst="rect">
            <a:avLst/>
          </a:prstGeom>
          <a:noFill/>
          <a:ln/>
        </p:spPr>
        <p:txBody>
          <a:bodyPr wrap="square" lIns="0" tIns="0" rIns="0" bIns="0" rtlCol="0" anchor="t"/>
          <a:lstStyle/>
          <a:p>
            <a:pPr indent="0" marL="0">
              <a:buNone/>
            </a:pPr>
            <a:r>
              <a:rPr lang="en-US" sz="3100" b="1" dirty="0">
                <a:solidFill>
                  <a:srgbClr val="173F30"/>
                </a:solidFill>
                <a:latin typeface="Arial" pitchFamily="34" charset="0"/>
                <a:ea typeface="Arial" pitchFamily="34" charset="-122"/>
                <a:cs typeface="Arial" pitchFamily="34" charset="-120"/>
              </a:rPr>
              <a:t>Use public context. Label our assumptions.</a:t>
            </a:r>
            <a:endParaRPr lang="en-US" sz="3100" dirty="0"/>
          </a:p>
        </p:txBody>
      </p:sp>
      <p:sp>
        <p:nvSpPr>
          <p:cNvPr id="4" name="Text 2"/>
          <p:cNvSpPr/>
          <p:nvPr/>
        </p:nvSpPr>
        <p:spPr>
          <a:xfrm>
            <a:off x="548640" y="1645920"/>
            <a:ext cx="10972800" cy="457200"/>
          </a:xfrm>
          <a:prstGeom prst="rect">
            <a:avLst/>
          </a:prstGeom>
          <a:noFill/>
          <a:ln/>
        </p:spPr>
        <p:txBody>
          <a:bodyPr wrap="square" lIns="0" tIns="0" rIns="0" bIns="0" rtlCol="0" anchor="t"/>
          <a:lstStyle/>
          <a:p>
            <a:pPr indent="0" marL="0">
              <a:buNone/>
            </a:pPr>
            <a:r>
              <a:rPr lang="en-US" sz="1500" dirty="0">
                <a:solidFill>
                  <a:srgbClr val="425C50"/>
                </a:solidFill>
                <a:latin typeface="Arial" pitchFamily="34" charset="0"/>
                <a:ea typeface="Arial" pitchFamily="34" charset="-122"/>
                <a:cs typeface="Arial" pitchFamily="34" charset="-120"/>
              </a:rPr>
              <a:t>Sources checked 23 September 2026. Product descriptions do not establish a usable integration contract.</a:t>
            </a:r>
            <a:endParaRPr lang="en-US" sz="1500" dirty="0"/>
          </a:p>
        </p:txBody>
      </p:sp>
      <p:sp>
        <p:nvSpPr>
          <p:cNvPr id="5" name="Shape 3"/>
          <p:cNvSpPr/>
          <p:nvPr/>
        </p:nvSpPr>
        <p:spPr>
          <a:xfrm>
            <a:off x="530352" y="6455664"/>
            <a:ext cx="11137392" cy="0"/>
          </a:xfrm>
          <a:prstGeom prst="line">
            <a:avLst/>
          </a:prstGeom>
          <a:noFill/>
          <a:ln w="7620">
            <a:solidFill>
              <a:srgbClr val="D1E4D6"/>
            </a:solidFill>
            <a:prstDash val="solid"/>
          </a:ln>
        </p:spPr>
      </p:sp>
      <p:sp>
        <p:nvSpPr>
          <p:cNvPr id="6" name="Text 4"/>
          <p:cNvSpPr/>
          <p:nvPr/>
        </p:nvSpPr>
        <p:spPr>
          <a:xfrm>
            <a:off x="530352" y="6565392"/>
            <a:ext cx="4572000" cy="146304"/>
          </a:xfrm>
          <a:prstGeom prst="rect">
            <a:avLst/>
          </a:prstGeom>
          <a:noFill/>
          <a:ln/>
        </p:spPr>
        <p:txBody>
          <a:bodyPr wrap="square" lIns="0" tIns="0" rIns="0" bIns="0" rtlCol="0" anchor="t"/>
          <a:lstStyle/>
          <a:p>
            <a:pPr indent="0" marL="0">
              <a:buNone/>
            </a:pPr>
            <a:r>
              <a:rPr lang="en-US" sz="840" b="1" spc="60" kern="0" dirty="0">
                <a:solidFill>
                  <a:srgbClr val="425C50"/>
                </a:solidFill>
                <a:latin typeface="Arial" pitchFamily="34" charset="0"/>
                <a:ea typeface="Arial" pitchFamily="34" charset="-122"/>
                <a:cs typeface="Arial" pitchFamily="34" charset="-120"/>
              </a:rPr>
              <a:t>BLANZY CONSULTING  /  KITCHEN CONNECT</a:t>
            </a:r>
            <a:endParaRPr lang="en-US" sz="840" dirty="0"/>
          </a:p>
        </p:txBody>
      </p:sp>
      <p:sp>
        <p:nvSpPr>
          <p:cNvPr id="7" name="Text 5"/>
          <p:cNvSpPr/>
          <p:nvPr/>
        </p:nvSpPr>
        <p:spPr>
          <a:xfrm>
            <a:off x="5669280" y="6547104"/>
            <a:ext cx="5120640" cy="182880"/>
          </a:xfrm>
          <a:prstGeom prst="rect">
            <a:avLst/>
          </a:prstGeom>
          <a:noFill/>
          <a:ln/>
        </p:spPr>
        <p:txBody>
          <a:bodyPr wrap="square" lIns="0" tIns="0" rIns="0" bIns="0" rtlCol="0" anchor="t"/>
          <a:lstStyle/>
          <a:p>
            <a:pPr algn="r" indent="0" marL="0">
              <a:buNone/>
            </a:pPr>
            <a:r>
              <a:rPr lang="en-US" sz="900" dirty="0">
                <a:solidFill>
                  <a:srgbClr val="425C50"/>
                </a:solidFill>
                <a:latin typeface="Arial" pitchFamily="34" charset="0"/>
                <a:ea typeface="Arial" pitchFamily="34" charset="-122"/>
                <a:cs typeface="Arial" pitchFamily="34" charset="-120"/>
              </a:rPr>
              <a:t>Independent POC • Blueprint v0.2 • 23 Sep 2026</a:t>
            </a:r>
            <a:endParaRPr lang="en-US" sz="900" dirty="0"/>
          </a:p>
        </p:txBody>
      </p:sp>
      <p:sp>
        <p:nvSpPr>
          <p:cNvPr id="8" name="Text 6"/>
          <p:cNvSpPr/>
          <p:nvPr/>
        </p:nvSpPr>
        <p:spPr>
          <a:xfrm>
            <a:off x="11128248" y="6519672"/>
            <a:ext cx="530352" cy="219456"/>
          </a:xfrm>
          <a:prstGeom prst="rect">
            <a:avLst/>
          </a:prstGeom>
          <a:noFill/>
          <a:ln/>
        </p:spPr>
        <p:txBody>
          <a:bodyPr wrap="square" lIns="0" tIns="0" rIns="0" bIns="0" rtlCol="0" anchor="t"/>
          <a:lstStyle/>
          <a:p>
            <a:pPr algn="r" indent="0" marL="0">
              <a:buNone/>
            </a:pPr>
            <a:r>
              <a:rPr lang="en-US" sz="1200" b="1" dirty="0">
                <a:solidFill>
                  <a:srgbClr val="0B6E46"/>
                </a:solidFill>
                <a:latin typeface="Arial" pitchFamily="34" charset="0"/>
                <a:ea typeface="Arial" pitchFamily="34" charset="-122"/>
                <a:cs typeface="Arial" pitchFamily="34" charset="-120"/>
              </a:rPr>
              <a:t>17</a:t>
            </a:r>
            <a:endParaRPr lang="en-US" sz="1200" dirty="0"/>
          </a:p>
        </p:txBody>
      </p:sp>
      <p:sp>
        <p:nvSpPr>
          <p:cNvPr id="9" name="Text 7">
            <a:hlinkClick r:id="rId1" tooltip=""/>
          </p:cNvPr>
          <p:cNvSpPr/>
          <p:nvPr/>
        </p:nvSpPr>
        <p:spPr>
          <a:xfrm>
            <a:off x="621792" y="2249424"/>
            <a:ext cx="10917936" cy="265176"/>
          </a:xfrm>
          <a:prstGeom prst="rect">
            <a:avLst/>
          </a:prstGeom>
          <a:noFill/>
          <a:ln/>
        </p:spPr>
        <p:txBody>
          <a:bodyPr wrap="square" lIns="0" tIns="0" rIns="0" bIns="0" rtlCol="0" anchor="t"/>
          <a:lstStyle/>
          <a:p>
            <a:pPr indent="0" marL="0">
              <a:buNone/>
            </a:pPr>
            <a:r>
              <a:rPr lang="en-US" sz="1800" b="1" u="sng" dirty="0">
                <a:solidFill>
                  <a:srgbClr val="0B6E46"/>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[1] Fresco — KitchenOS</a:t>
            </a:r>
            <a:endParaRPr lang="en-US" sz="1800" dirty="0"/>
          </a:p>
        </p:txBody>
      </p:sp>
      <p:sp>
        <p:nvSpPr>
          <p:cNvPr id="10" name="Text 8"/>
          <p:cNvSpPr/>
          <p:nvPr/>
        </p:nvSpPr>
        <p:spPr>
          <a:xfrm>
            <a:off x="630936" y="2578608"/>
            <a:ext cx="10817352" cy="210312"/>
          </a:xfrm>
          <a:prstGeom prst="rect">
            <a:avLst/>
          </a:prstGeom>
          <a:noFill/>
          <a:ln/>
        </p:spPr>
        <p:txBody>
          <a:bodyPr wrap="square" lIns="0" tIns="0" rIns="0" bIns="0" rtlCol="0" anchor="t"/>
          <a:lstStyle/>
          <a:p>
            <a:pPr indent="0" marL="0">
              <a:buNone/>
            </a:pPr>
            <a:r>
              <a:rPr lang="en-US" sz="1300" dirty="0">
                <a:solidFill>
                  <a:srgbClr val="425C50"/>
                </a:solidFill>
                <a:latin typeface="Arial" pitchFamily="34" charset="0"/>
                <a:ea typeface="Arial" pitchFamily="34" charset="-122"/>
                <a:cs typeface="Arial" pitchFamily="34" charset="-120"/>
              </a:rPr>
              <a:t>Public platform positioning</a:t>
            </a:r>
            <a:endParaRPr lang="en-US" sz="1300" dirty="0"/>
          </a:p>
        </p:txBody>
      </p:sp>
      <p:sp>
        <p:nvSpPr>
          <p:cNvPr id="11" name="Text 9">
            <a:hlinkClick r:id="rId2" tooltip=""/>
          </p:cNvPr>
          <p:cNvSpPr/>
          <p:nvPr/>
        </p:nvSpPr>
        <p:spPr>
          <a:xfrm>
            <a:off x="621792" y="2926080"/>
            <a:ext cx="10917936" cy="265176"/>
          </a:xfrm>
          <a:prstGeom prst="rect">
            <a:avLst/>
          </a:prstGeom>
          <a:noFill/>
          <a:ln/>
        </p:spPr>
        <p:txBody>
          <a:bodyPr wrap="square" lIns="0" tIns="0" rIns="0" bIns="0" rtlCol="0" anchor="t"/>
          <a:lstStyle/>
          <a:p>
            <a:pPr indent="0" marL="0">
              <a:buNone/>
            </a:pPr>
            <a:r>
              <a:rPr lang="en-US" sz="1800" b="1" u="sng" dirty="0">
                <a:solidFill>
                  <a:srgbClr val="0B6E46"/>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[2] Fresco — Technical &amp; Security</a:t>
            </a:r>
            <a:endParaRPr lang="en-US" sz="1800" dirty="0"/>
          </a:p>
        </p:txBody>
      </p:sp>
      <p:sp>
        <p:nvSpPr>
          <p:cNvPr id="12" name="Text 10"/>
          <p:cNvSpPr/>
          <p:nvPr/>
        </p:nvSpPr>
        <p:spPr>
          <a:xfrm>
            <a:off x="630936" y="3255264"/>
            <a:ext cx="10817352" cy="210312"/>
          </a:xfrm>
          <a:prstGeom prst="rect">
            <a:avLst/>
          </a:prstGeom>
          <a:noFill/>
          <a:ln/>
        </p:spPr>
        <p:txBody>
          <a:bodyPr wrap="square" lIns="0" tIns="0" rIns="0" bIns="0" rtlCol="0" anchor="t"/>
          <a:lstStyle/>
          <a:p>
            <a:pPr indent="0" marL="0">
              <a:buNone/>
            </a:pPr>
            <a:r>
              <a:rPr lang="en-US" sz="1300" dirty="0">
                <a:solidFill>
                  <a:srgbClr val="425C50"/>
                </a:solidFill>
                <a:latin typeface="Arial" pitchFamily="34" charset="0"/>
                <a:ea typeface="Arial" pitchFamily="34" charset="-122"/>
                <a:cs typeface="Arial" pitchFamily="34" charset="-120"/>
              </a:rPr>
              <a:t>Managed and modular SDK/API/cloud integration options</a:t>
            </a:r>
            <a:endParaRPr lang="en-US" sz="1300" dirty="0"/>
          </a:p>
        </p:txBody>
      </p:sp>
      <p:sp>
        <p:nvSpPr>
          <p:cNvPr id="13" name="Text 11">
            <a:hlinkClick r:id="rId3" tooltip=""/>
          </p:cNvPr>
          <p:cNvSpPr/>
          <p:nvPr/>
        </p:nvSpPr>
        <p:spPr>
          <a:xfrm>
            <a:off x="621792" y="3602736"/>
            <a:ext cx="10917936" cy="265176"/>
          </a:xfrm>
          <a:prstGeom prst="rect">
            <a:avLst/>
          </a:prstGeom>
          <a:noFill/>
          <a:ln/>
        </p:spPr>
        <p:txBody>
          <a:bodyPr wrap="square" lIns="0" tIns="0" rIns="0" bIns="0" rtlCol="0" anchor="t"/>
          <a:lstStyle/>
          <a:p>
            <a:pPr indent="0" marL="0">
              <a:buNone/>
            </a:pPr>
            <a:r>
              <a:rPr lang="en-US" sz="1800" b="1" u="sng" dirty="0">
                <a:solidFill>
                  <a:srgbClr val="0B6E46"/>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[3] Fresco — AI Cooking Companion</a:t>
            </a:r>
            <a:endParaRPr lang="en-US" sz="1800" dirty="0"/>
          </a:p>
        </p:txBody>
      </p:sp>
      <p:sp>
        <p:nvSpPr>
          <p:cNvPr id="14" name="Text 12"/>
          <p:cNvSpPr/>
          <p:nvPr/>
        </p:nvSpPr>
        <p:spPr>
          <a:xfrm>
            <a:off x="630936" y="3931920"/>
            <a:ext cx="10817352" cy="210312"/>
          </a:xfrm>
          <a:prstGeom prst="rect">
            <a:avLst/>
          </a:prstGeom>
          <a:noFill/>
          <a:ln/>
        </p:spPr>
        <p:txBody>
          <a:bodyPr wrap="square" lIns="0" tIns="0" rIns="0" bIns="0" rtlCol="0" anchor="t"/>
          <a:lstStyle/>
          <a:p>
            <a:pPr indent="0" marL="0">
              <a:buNone/>
            </a:pPr>
            <a:r>
              <a:rPr lang="en-US" sz="1300" dirty="0">
                <a:solidFill>
                  <a:srgbClr val="425C50"/>
                </a:solidFill>
                <a:latin typeface="Arial" pitchFamily="34" charset="0"/>
                <a:ea typeface="Arial" pitchFamily="34" charset="-122"/>
                <a:cs typeface="Arial" pitchFamily="34" charset="-120"/>
              </a:rPr>
              <a:t>Recipe, guidance and appliance experience descriptions</a:t>
            </a:r>
            <a:endParaRPr lang="en-US" sz="1300" dirty="0"/>
          </a:p>
        </p:txBody>
      </p:sp>
      <p:sp>
        <p:nvSpPr>
          <p:cNvPr id="15" name="Text 13">
            <a:hlinkClick r:id="rId4" tooltip=""/>
          </p:cNvPr>
          <p:cNvSpPr/>
          <p:nvPr/>
        </p:nvSpPr>
        <p:spPr>
          <a:xfrm>
            <a:off x="621792" y="4279392"/>
            <a:ext cx="10917936" cy="265176"/>
          </a:xfrm>
          <a:prstGeom prst="rect">
            <a:avLst/>
          </a:prstGeom>
          <a:noFill/>
          <a:ln/>
        </p:spPr>
        <p:txBody>
          <a:bodyPr wrap="square" lIns="0" tIns="0" rIns="0" bIns="0" rtlCol="0" anchor="t"/>
          <a:lstStyle/>
          <a:p>
            <a:pPr indent="0" marL="0">
              <a:buNone/>
            </a:pPr>
            <a:r>
              <a:rPr lang="en-US" sz="1800" b="1" u="sng" dirty="0">
                <a:solidFill>
                  <a:srgbClr val="0B6E46"/>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[4] OpenAI — Codex best practices</a:t>
            </a:r>
            <a:endParaRPr lang="en-US" sz="1800" dirty="0"/>
          </a:p>
        </p:txBody>
      </p:sp>
      <p:sp>
        <p:nvSpPr>
          <p:cNvPr id="16" name="Text 14"/>
          <p:cNvSpPr/>
          <p:nvPr/>
        </p:nvSpPr>
        <p:spPr>
          <a:xfrm>
            <a:off x="630936" y="4608576"/>
            <a:ext cx="10817352" cy="210312"/>
          </a:xfrm>
          <a:prstGeom prst="rect">
            <a:avLst/>
          </a:prstGeom>
          <a:noFill/>
          <a:ln/>
        </p:spPr>
        <p:txBody>
          <a:bodyPr wrap="square" lIns="0" tIns="0" rIns="0" bIns="0" rtlCol="0" anchor="t"/>
          <a:lstStyle/>
          <a:p>
            <a:pPr indent="0" marL="0">
              <a:buNone/>
            </a:pPr>
            <a:r>
              <a:rPr lang="en-US" sz="1300" dirty="0">
                <a:solidFill>
                  <a:srgbClr val="425C50"/>
                </a:solidFill>
                <a:latin typeface="Arial" pitchFamily="34" charset="0"/>
                <a:ea typeface="Arial" pitchFamily="34" charset="-122"/>
                <a:cs typeface="Arial" pitchFamily="34" charset="-120"/>
              </a:rPr>
              <a:t>Task context, repository guidance, verification and review</a:t>
            </a:r>
            <a:endParaRPr lang="en-US" sz="1300" dirty="0"/>
          </a:p>
        </p:txBody>
      </p:sp>
      <p:sp>
        <p:nvSpPr>
          <p:cNvPr id="17" name="Shape 15"/>
          <p:cNvSpPr/>
          <p:nvPr/>
        </p:nvSpPr>
        <p:spPr>
          <a:xfrm>
            <a:off x="566928" y="5285232"/>
            <a:ext cx="11082528" cy="868680"/>
          </a:xfrm>
          <a:prstGeom prst="rect">
            <a:avLst/>
          </a:prstGeom>
          <a:solidFill>
            <a:srgbClr val="E5F7B6"/>
          </a:solidFill>
          <a:ln w="10160">
            <a:solidFill>
              <a:srgbClr val="E5F7B6"/>
            </a:solidFill>
            <a:prstDash val="solid"/>
          </a:ln>
        </p:spPr>
      </p:sp>
      <p:sp>
        <p:nvSpPr>
          <p:cNvPr id="20" name="Fresh palette: card accent"/>
          <p:cNvSpPr/>
          <p:nvPr/>
        </p:nvSpPr>
        <p:spPr>
          <a:xfrm>
            <a:off x="566928" y="5285232"/>
            <a:ext cx="11082528" cy="41148"/>
          </a:xfrm>
          <a:prstGeom prst="rect">
            <a:avLst/>
          </a:prstGeom>
          <a:solidFill>
            <a:srgbClr val="087F5B"/>
          </a:solidFill>
          <a:ln>
            <a:noFill/>
          </a:ln>
        </p:spPr>
      </p:sp>
      <p:sp>
        <p:nvSpPr>
          <p:cNvPr id="18" name="Text 16"/>
          <p:cNvSpPr/>
          <p:nvPr/>
        </p:nvSpPr>
        <p:spPr>
          <a:xfrm>
            <a:off x="786384" y="5477256"/>
            <a:ext cx="2350008" cy="256032"/>
          </a:xfrm>
          <a:prstGeom prst="rect">
            <a:avLst/>
          </a:prstGeom>
          <a:noFill/>
          <a:ln/>
        </p:spPr>
        <p:txBody>
          <a:bodyPr wrap="square" lIns="0" tIns="0" rIns="0" bIns="0" rtlCol="0" anchor="t"/>
          <a:lstStyle/>
          <a:p>
            <a:pPr indent="0" marL="0">
              <a:buNone/>
            </a:pPr>
            <a:r>
              <a:rPr lang="en-US" sz="1700" b="1" dirty="0">
                <a:solidFill>
                  <a:srgbClr val="173F30"/>
                </a:solidFill>
                <a:latin typeface="Arial" pitchFamily="34" charset="0"/>
                <a:ea typeface="Arial" pitchFamily="34" charset="-122"/>
                <a:cs typeface="Arial" pitchFamily="34" charset="-120"/>
              </a:rPr>
              <a:t>Evidence boundary</a:t>
            </a:r>
            <a:endParaRPr lang="en-US" sz="1700" dirty="0"/>
          </a:p>
        </p:txBody>
      </p:sp>
      <p:sp>
        <p:nvSpPr>
          <p:cNvPr id="19" name="Text 17"/>
          <p:cNvSpPr/>
          <p:nvPr/>
        </p:nvSpPr>
        <p:spPr>
          <a:xfrm>
            <a:off x="3163824" y="5477256"/>
            <a:ext cx="8238744" cy="493776"/>
          </a:xfrm>
          <a:prstGeom prst="rect">
            <a:avLst/>
          </a:prstGeom>
          <a:noFill/>
          <a:ln/>
        </p:spPr>
        <p:txBody>
          <a:bodyPr wrap="square" lIns="0" tIns="0" rIns="0" bIns="0" rtlCol="0" anchor="t"/>
          <a:lstStyle/>
          <a:p>
            <a:pPr indent="0" marL="0">
              <a:buNone/>
            </a:pPr>
            <a:r>
              <a:rPr lang="en-US" sz="1400" dirty="0">
                <a:solidFill>
                  <a:srgbClr val="173F30"/>
                </a:solidFill>
                <a:latin typeface="Arial" pitchFamily="34" charset="0"/>
                <a:ea typeface="Arial" pitchFamily="34" charset="-122"/>
                <a:cs typeface="Arial" pitchFamily="34" charset="-120"/>
              </a:rPr>
              <a:t>Fictional customer • Illustrative UI and prices • No verified provider contracts</a:t>
            </a:r>
            <a:endParaRPr lang="en-US" sz="1400" dirty="0"/>
          </a:p>
          <a:p>
            <a:pPr indent="0" marL="0">
              <a:buNone/>
            </a:pPr>
            <a:r>
              <a:rPr lang="en-US" sz="1400" dirty="0">
                <a:solidFill>
                  <a:srgbClr val="173F30"/>
                </a:solidFill>
                <a:latin typeface="Arial" pitchFamily="34" charset="0"/>
                <a:ea typeface="Arial" pitchFamily="34" charset="-122"/>
                <a:cs typeface="Arial" pitchFamily="34" charset="-120"/>
              </a:rPr>
              <a:t>No live app, test pass, commercial result or deployment claimed in this blueprint</a:t>
            </a:r>
            <a:endParaRPr lang="en-US" sz="1400" dirty="0"/>
          </a:p>
        </p:txBody>
      </p:sp>
    </p:spTree>
  </p:cSld>
  <p:clrMapOvr>
    <a:masterClrMapping/>
  </p:clrMapOvr>
</p:sld>
</file>

<file path=ppt/theme/theme1.xml><?xml version="1.0" encoding="utf-8"?>
<a:theme xmlns:a="http://schemas.openxmlformats.org/drawingml/2006/main" name="Kitchen Connect — Fresh Kitchen">
  <a:themeElements>
    <a:clrScheme name="Fresh Kitchen">
      <a:dk1>
        <a:srgbClr val="173F30"/>
      </a:dk1>
      <a:lt1>
        <a:srgbClr val="FFFFFF"/>
      </a:lt1>
      <a:dk2>
        <a:srgbClr val="425C50"/>
      </a:dk2>
      <a:lt2>
        <a:srgbClr val="FFFCF5"/>
      </a:lt2>
      <a:accent1>
        <a:srgbClr val="087F5B"/>
      </a:accent1>
      <a:accent2>
        <a:srgbClr val="DCF58B"/>
      </a:accent2>
      <a:accent3>
        <a:srgbClr val="F78470"/>
      </a:accent3>
      <a:accent4>
        <a:srgbClr val="F9D85B"/>
      </a:accent4>
      <a:accent5>
        <a:srgbClr val="BDECCF"/>
      </a:accent5>
      <a:accent6>
        <a:srgbClr val="FFE1D8"/>
      </a:accent6>
      <a:hlink>
        <a:srgbClr val="0B6E46"/>
      </a:hlink>
      <a:folHlink>
        <a:srgbClr val="A33B27"/>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Blanzy Consulting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Kitchen Connect — From Discovery to Connected Cooking</dc:title>
  <dc:subject>Independent Fresco interview POC: discovery, qualification, risk and planned demonstration</dc:subject>
  <dc:creator>Blanzy Consulting</dc:creator>
  <cp:lastModifiedBy>Blanzy Consulting</cp:lastModifiedBy>
  <cp:revision>2</cp:revision>
  <dcterms:created xsi:type="dcterms:W3CDTF">2026-09-23T12:51:55Z</dcterms:created>
  <dcterms:modified xsi:type="dcterms:W3CDTF">2026-09-23T12:51:55Z</dcterms:modified>
</cp:coreProperties>
</file>